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6" r:id="rId1"/>
  </p:sldMasterIdLst>
  <p:notesMasterIdLst>
    <p:notesMasterId r:id="rId30"/>
  </p:notesMasterIdLst>
  <p:sldIdLst>
    <p:sldId id="266" r:id="rId2"/>
    <p:sldId id="484" r:id="rId3"/>
    <p:sldId id="485" r:id="rId4"/>
    <p:sldId id="486" r:id="rId5"/>
    <p:sldId id="422" r:id="rId6"/>
    <p:sldId id="423" r:id="rId7"/>
    <p:sldId id="480" r:id="rId8"/>
    <p:sldId id="426" r:id="rId9"/>
    <p:sldId id="427" r:id="rId10"/>
    <p:sldId id="428" r:id="rId11"/>
    <p:sldId id="429" r:id="rId12"/>
    <p:sldId id="430" r:id="rId13"/>
    <p:sldId id="424" r:id="rId14"/>
    <p:sldId id="487" r:id="rId15"/>
    <p:sldId id="441" r:id="rId16"/>
    <p:sldId id="492" r:id="rId17"/>
    <p:sldId id="493" r:id="rId18"/>
    <p:sldId id="494" r:id="rId19"/>
    <p:sldId id="495" r:id="rId20"/>
    <p:sldId id="496" r:id="rId21"/>
    <p:sldId id="503" r:id="rId22"/>
    <p:sldId id="497" r:id="rId23"/>
    <p:sldId id="499" r:id="rId24"/>
    <p:sldId id="504" r:id="rId25"/>
    <p:sldId id="498" r:id="rId26"/>
    <p:sldId id="500" r:id="rId27"/>
    <p:sldId id="502" r:id="rId28"/>
    <p:sldId id="501" r:id="rId29"/>
  </p:sldIdLst>
  <p:sldSz cx="9144000" cy="6858000" type="screen4x3"/>
  <p:notesSz cx="6985000" cy="92837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F9AC207-803D-46DA-A1CA-8063C903C97E}">
          <p14:sldIdLst>
            <p14:sldId id="266"/>
            <p14:sldId id="484"/>
            <p14:sldId id="485"/>
            <p14:sldId id="486"/>
            <p14:sldId id="422"/>
            <p14:sldId id="423"/>
            <p14:sldId id="480"/>
            <p14:sldId id="426"/>
            <p14:sldId id="427"/>
            <p14:sldId id="428"/>
            <p14:sldId id="429"/>
            <p14:sldId id="430"/>
            <p14:sldId id="424"/>
            <p14:sldId id="487"/>
            <p14:sldId id="441"/>
            <p14:sldId id="492"/>
            <p14:sldId id="493"/>
            <p14:sldId id="494"/>
            <p14:sldId id="495"/>
            <p14:sldId id="496"/>
            <p14:sldId id="503"/>
            <p14:sldId id="497"/>
            <p14:sldId id="499"/>
            <p14:sldId id="504"/>
            <p14:sldId id="498"/>
            <p14:sldId id="500"/>
            <p14:sldId id="502"/>
            <p14:sldId id="501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005F9E"/>
    <a:srgbClr val="252725"/>
    <a:srgbClr val="323232"/>
    <a:srgbClr val="4A8AFB"/>
    <a:srgbClr val="4D8EFB"/>
    <a:srgbClr val="12609C"/>
    <a:srgbClr val="0062A7"/>
    <a:srgbClr val="0075C7"/>
    <a:srgbClr val="0274C2"/>
    <a:srgbClr val="0079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561" autoAdjust="0"/>
    <p:restoredTop sz="98000" autoAdjust="0"/>
  </p:normalViewPr>
  <p:slideViewPr>
    <p:cSldViewPr snapToObjects="1">
      <p:cViewPr varScale="1">
        <p:scale>
          <a:sx n="89" d="100"/>
          <a:sy n="89" d="100"/>
        </p:scale>
        <p:origin x="-1380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400" d="100"/>
        <a:sy n="400" d="100"/>
      </p:scale>
      <p:origin x="0" y="2438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27363" cy="4635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56050" y="0"/>
            <a:ext cx="3027363" cy="4635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3C6ADB-790D-7C44-B883-69A841EF11E4}" type="datetimeFigureOut">
              <a:rPr lang="en-US" smtClean="0"/>
              <a:t>6/17/2014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71575" y="696913"/>
            <a:ext cx="4641850" cy="34813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98500" y="4410075"/>
            <a:ext cx="5588000" cy="417671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18563"/>
            <a:ext cx="3027363" cy="4635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56050" y="8818563"/>
            <a:ext cx="3027363" cy="4635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4EC047-641F-9645-8B0F-DA79B9E4CA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8045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this presentation we will describe how Program Protection Plans, Developmental test and evaluation, Systems Engineering design &amp; architecture reviews collective contribute to gaining assurance about DOD Software and resilience to attack. </a:t>
            </a:r>
          </a:p>
          <a:p>
            <a:endParaRPr lang="en-US" dirty="0" smtClean="0"/>
          </a:p>
          <a:p>
            <a:r>
              <a:rPr lang="en-US" smtClean="0"/>
              <a:t>Having </a:t>
            </a:r>
            <a:r>
              <a:rPr lang="en-US" dirty="0" smtClean="0"/>
              <a:t>assurance that the mission will not be circumvented, undermined, or unnecessarily put at risk through attacks on any software that provides critical mission capabilities requires a shift in focus and integration of many types of assessment activities across the acquisition life </a:t>
            </a:r>
            <a:r>
              <a:rPr lang="en-US" smtClean="0"/>
              <a:t>cycle.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38D648-255F-4419-B5FE-B2CFE34586B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5383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4EC047-641F-9645-8B0F-DA79B9E4CA2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3633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defTabSz="929531">
              <a:lnSpc>
                <a:spcPts val="1728"/>
              </a:lnSpc>
              <a:spcAft>
                <a:spcPts val="2643"/>
              </a:spcAft>
              <a:buClr>
                <a:srgbClr val="FDAA03"/>
              </a:buClr>
              <a:buSzPct val="100000"/>
              <a:buFont typeface="+mj-lt"/>
              <a:buNone/>
              <a:defRPr/>
            </a:pPr>
            <a:endParaRPr lang="en-US" b="1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52AB4C-99A5-3642-AAB4-27A1BDC9BF9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3799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3CB58F3-799C-4644-ABC7-FED1889A2221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15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81486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34"/>
          <p:cNvSpPr txBox="1">
            <a:spLocks noChangeArrowheads="1"/>
          </p:cNvSpPr>
          <p:nvPr/>
        </p:nvSpPr>
        <p:spPr bwMode="auto">
          <a:xfrm>
            <a:off x="6314380" y="6533104"/>
            <a:ext cx="2550698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r">
              <a:lnSpc>
                <a:spcPct val="100000"/>
              </a:lnSpc>
              <a:spcAft>
                <a:spcPct val="0"/>
              </a:spcAft>
              <a:buClrTx/>
            </a:pPr>
            <a:r>
              <a:rPr lang="en-US" altLang="en-US" sz="800" b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© 2014</a:t>
            </a:r>
            <a:r>
              <a:rPr lang="en-US" altLang="en-US" sz="800" b="0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en-US" sz="800" b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The MITRE Corporation. All rights reserved.</a:t>
            </a:r>
            <a:endParaRPr lang="en-US" altLang="en-US" sz="800" b="0" dirty="0">
              <a:solidFill>
                <a:schemeClr val="tx1">
                  <a:lumMod val="50000"/>
                  <a:lumOff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Rectangle 9"/>
          <p:cNvSpPr>
            <a:spLocks noGrp="1" noChangeArrowheads="1"/>
          </p:cNvSpPr>
          <p:nvPr>
            <p:ph type="ctrTitle" sz="quarter" hasCustomPrompt="1"/>
          </p:nvPr>
        </p:nvSpPr>
        <p:spPr>
          <a:xfrm>
            <a:off x="757146" y="368932"/>
            <a:ext cx="7246620" cy="1981200"/>
          </a:xfrm>
        </p:spPr>
        <p:txBody>
          <a:bodyPr anchor="b" anchorCtr="0">
            <a:normAutofit/>
          </a:bodyPr>
          <a:lstStyle>
            <a:lvl1pPr algn="l">
              <a:lnSpc>
                <a:spcPts val="4400"/>
              </a:lnSpc>
              <a:defRPr sz="4000" b="1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Title here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 bwMode="auto">
          <a:xfrm>
            <a:off x="0" y="0"/>
            <a:ext cx="407324" cy="2398143"/>
          </a:xfrm>
          <a:prstGeom prst="rect">
            <a:avLst/>
          </a:prstGeom>
          <a:solidFill>
            <a:srgbClr val="C1CD23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ts val="2500"/>
              </a:lnSpc>
              <a:spcBef>
                <a:spcPct val="0"/>
              </a:spcBef>
              <a:spcAft>
                <a:spcPts val="1000"/>
              </a:spcAft>
              <a:buClr>
                <a:srgbClr val="FDAA03"/>
              </a:buClr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5" name="Straight Connector 14"/>
          <p:cNvCxnSpPr/>
          <p:nvPr/>
        </p:nvCxnSpPr>
        <p:spPr bwMode="auto">
          <a:xfrm>
            <a:off x="823649" y="2448468"/>
            <a:ext cx="7944793" cy="0"/>
          </a:xfrm>
          <a:prstGeom prst="line">
            <a:avLst/>
          </a:prstGeom>
          <a:solidFill>
            <a:srgbClr val="FFCC99"/>
          </a:solidFill>
          <a:ln w="12700" cap="flat" cmpd="sng" algn="ctr">
            <a:solidFill>
              <a:srgbClr val="C1CD23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4" name="Rectangle 13"/>
          <p:cNvSpPr/>
          <p:nvPr/>
        </p:nvSpPr>
        <p:spPr bwMode="auto">
          <a:xfrm>
            <a:off x="0" y="2510287"/>
            <a:ext cx="407324" cy="4347713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ts val="2500"/>
              </a:lnSpc>
              <a:spcBef>
                <a:spcPct val="0"/>
              </a:spcBef>
              <a:spcAft>
                <a:spcPts val="1000"/>
              </a:spcAft>
              <a:buClr>
                <a:srgbClr val="FDAA03"/>
              </a:buClr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cxnSp>
        <p:nvCxnSpPr>
          <p:cNvPr id="16" name="Straight Connector 15"/>
          <p:cNvCxnSpPr/>
          <p:nvPr/>
        </p:nvCxnSpPr>
        <p:spPr bwMode="auto">
          <a:xfrm>
            <a:off x="823649" y="6534227"/>
            <a:ext cx="7944793" cy="0"/>
          </a:xfrm>
          <a:prstGeom prst="line">
            <a:avLst/>
          </a:prstGeom>
          <a:solidFill>
            <a:srgbClr val="FFCC99"/>
          </a:solidFill>
          <a:ln w="12700" cap="flat" cmpd="sng" algn="ctr">
            <a:solidFill>
              <a:srgbClr val="C1CD23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00433" y="6250820"/>
            <a:ext cx="670505" cy="2438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  <p:hf sldNum="0"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Section Header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/>
        </p:nvCxnSpPr>
        <p:spPr bwMode="auto">
          <a:xfrm>
            <a:off x="838200" y="3276600"/>
            <a:ext cx="7780020" cy="0"/>
          </a:xfrm>
          <a:prstGeom prst="line">
            <a:avLst/>
          </a:prstGeom>
          <a:solidFill>
            <a:srgbClr val="FFCC99"/>
          </a:solidFill>
          <a:ln w="12700" cap="flat" cmpd="sng" algn="ctr">
            <a:solidFill>
              <a:srgbClr val="C1CD23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5" name="Text Box 34"/>
          <p:cNvSpPr txBox="1">
            <a:spLocks noChangeArrowheads="1"/>
          </p:cNvSpPr>
          <p:nvPr/>
        </p:nvSpPr>
        <p:spPr bwMode="auto">
          <a:xfrm>
            <a:off x="6288502" y="6590252"/>
            <a:ext cx="2550698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r">
              <a:lnSpc>
                <a:spcPct val="100000"/>
              </a:lnSpc>
              <a:spcAft>
                <a:spcPct val="0"/>
              </a:spcAft>
              <a:buClrTx/>
            </a:pPr>
            <a:r>
              <a:rPr lang="en-US" altLang="en-US" sz="800" b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© 2013</a:t>
            </a:r>
            <a:r>
              <a:rPr lang="en-US" altLang="en-US" sz="800" b="0" baseline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 </a:t>
            </a:r>
            <a:r>
              <a:rPr lang="en-US" altLang="en-US" sz="800" b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The MITRE Corporation. All </a:t>
            </a:r>
            <a:r>
              <a:rPr lang="en-US" altLang="en-US" sz="800" b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rights reserved</a:t>
            </a:r>
            <a:r>
              <a:rPr lang="en-US" altLang="en-US" sz="800" b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.</a:t>
            </a:r>
            <a:endParaRPr lang="en-US" altLang="en-US" sz="800" b="0" dirty="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</p:txBody>
      </p:sp>
      <p:sp>
        <p:nvSpPr>
          <p:cNvPr id="16" name="Text Box 27"/>
          <p:cNvSpPr txBox="1">
            <a:spLocks noChangeArrowheads="1"/>
          </p:cNvSpPr>
          <p:nvPr/>
        </p:nvSpPr>
        <p:spPr bwMode="auto">
          <a:xfrm>
            <a:off x="740520" y="6564989"/>
            <a:ext cx="1981200" cy="2590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defTabSz="914400">
              <a:lnSpc>
                <a:spcPts val="1300"/>
              </a:lnSpc>
              <a:spcAft>
                <a:spcPct val="0"/>
              </a:spcAft>
            </a:pPr>
            <a:r>
              <a:rPr lang="en-US" sz="800" b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For </a:t>
            </a:r>
            <a:r>
              <a:rPr lang="en-US" sz="800" b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internal </a:t>
            </a:r>
            <a:r>
              <a:rPr lang="en-US" sz="800" b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MITRE </a:t>
            </a:r>
            <a:r>
              <a:rPr lang="en-US" sz="800" b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use</a:t>
            </a:r>
            <a:endParaRPr lang="en-US" sz="800" b="0" dirty="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0" y="0"/>
            <a:ext cx="407324" cy="3124200"/>
          </a:xfrm>
          <a:prstGeom prst="rect">
            <a:avLst/>
          </a:prstGeom>
          <a:solidFill>
            <a:srgbClr val="C1CD23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ts val="2500"/>
              </a:lnSpc>
              <a:spcBef>
                <a:spcPct val="0"/>
              </a:spcBef>
              <a:spcAft>
                <a:spcPts val="1000"/>
              </a:spcAft>
              <a:buClr>
                <a:srgbClr val="FDAA03"/>
              </a:buClr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0" y="3352800"/>
            <a:ext cx="407324" cy="35052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ts val="2500"/>
              </a:lnSpc>
              <a:spcBef>
                <a:spcPct val="0"/>
              </a:spcBef>
              <a:spcAft>
                <a:spcPts val="1000"/>
              </a:spcAft>
              <a:buClr>
                <a:srgbClr val="FDAA03"/>
              </a:buClr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cxnSp>
        <p:nvCxnSpPr>
          <p:cNvPr id="12" name="Straight Connector 11"/>
          <p:cNvCxnSpPr/>
          <p:nvPr/>
        </p:nvCxnSpPr>
        <p:spPr bwMode="auto">
          <a:xfrm>
            <a:off x="823649" y="6534227"/>
            <a:ext cx="7944793" cy="0"/>
          </a:xfrm>
          <a:prstGeom prst="line">
            <a:avLst/>
          </a:prstGeom>
          <a:solidFill>
            <a:srgbClr val="FFCC99"/>
          </a:solidFill>
          <a:ln w="12700" cap="flat" cmpd="sng" algn="ctr">
            <a:solidFill>
              <a:srgbClr val="C1CD23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19" name="Picture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3649" y="6250820"/>
            <a:ext cx="670505" cy="243820"/>
          </a:xfrm>
          <a:prstGeom prst="rect">
            <a:avLst/>
          </a:prstGeom>
        </p:spPr>
      </p:pic>
      <p:sp>
        <p:nvSpPr>
          <p:cNvPr id="21" name="Rectangle 9"/>
          <p:cNvSpPr>
            <a:spLocks noGrp="1" noChangeArrowheads="1"/>
          </p:cNvSpPr>
          <p:nvPr>
            <p:ph type="ctrTitle" sz="quarter" hasCustomPrompt="1"/>
          </p:nvPr>
        </p:nvSpPr>
        <p:spPr>
          <a:xfrm>
            <a:off x="762000" y="1041287"/>
            <a:ext cx="7246620" cy="1981200"/>
          </a:xfrm>
        </p:spPr>
        <p:txBody>
          <a:bodyPr anchor="b" anchorCtr="0">
            <a:noAutofit/>
          </a:bodyPr>
          <a:lstStyle>
            <a:lvl1pPr algn="l">
              <a:lnSpc>
                <a:spcPts val="4400"/>
              </a:lnSpc>
              <a:defRPr sz="4000" b="1">
                <a:solidFill>
                  <a:schemeClr val="tx2"/>
                </a:solidFill>
                <a:latin typeface="Arial" pitchFamily="34" charset="0"/>
                <a:cs typeface="Times New Roman" pitchFamily="18" charset="0"/>
              </a:defRPr>
            </a:lvl1pPr>
          </a:lstStyle>
          <a:p>
            <a:r>
              <a:rPr lang="en-US" smtClean="0"/>
              <a:t>Section Title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7324431" y="64168"/>
            <a:ext cx="16042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sz="1000" smtClean="0">
                <a:solidFill>
                  <a:srgbClr val="C1CD23"/>
                </a:solidFill>
                <a:latin typeface="Arial" pitchFamily="34" charset="0"/>
              </a:rPr>
              <a:t>|</a:t>
            </a:r>
            <a:r>
              <a:rPr lang="en-US" sz="1000" smtClean="0">
                <a:latin typeface="Arial" pitchFamily="34" charset="0"/>
              </a:rPr>
              <a:t> </a:t>
            </a:r>
            <a:fld id="{295008BC-DA31-4D19-837B-EFA4386B05F5}" type="slidenum">
              <a:rPr lang="en-US" sz="100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lang="en-US" sz="1000" smtClean="0">
                <a:latin typeface="Arial" pitchFamily="34" charset="0"/>
              </a:rPr>
              <a:t> </a:t>
            </a:r>
            <a:r>
              <a:rPr lang="en-US" sz="1000" smtClean="0">
                <a:solidFill>
                  <a:srgbClr val="C1CD23"/>
                </a:solidFill>
                <a:latin typeface="Arial" pitchFamily="34" charset="0"/>
              </a:rPr>
              <a:t>|</a:t>
            </a:r>
            <a:r>
              <a:rPr lang="en-US" sz="1000" smtClean="0">
                <a:ea typeface="Verdana" pitchFamily="34" charset="0"/>
                <a:cs typeface="Verdana" pitchFamily="34" charset="0"/>
              </a:rPr>
              <a:t> </a:t>
            </a:r>
            <a:endParaRPr lang="en-US" sz="1000"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5634160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229600" cy="94456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36917" y="76200"/>
            <a:ext cx="495766" cy="18091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  <a:latin typeface="Helvetica LT Std" pitchFamily="34" charset="0"/>
              </a:defRPr>
            </a:lvl1pPr>
          </a:lstStyle>
          <a:p>
            <a:fld id="{5BDCDB02-7FD6-2E41-A4A4-367F37F7C6F6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45738" y="6594600"/>
            <a:ext cx="5834738" cy="22183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defTabSz="914400">
              <a:lnSpc>
                <a:spcPts val="1300"/>
              </a:lnSpc>
              <a:spcAft>
                <a:spcPct val="0"/>
              </a:spcAft>
              <a:tabLst>
                <a:tab pos="3600450" algn="l"/>
              </a:tabLst>
              <a:defRPr sz="700">
                <a:solidFill>
                  <a:schemeClr val="tx1">
                    <a:tint val="75000"/>
                  </a:schemeClr>
                </a:solidFill>
                <a:latin typeface="Helvetica LT Std" pitchFamily="34" charset="0"/>
              </a:defRPr>
            </a:lvl1pPr>
          </a:lstStyle>
          <a:p>
            <a:r>
              <a:rPr lang="en-US" alt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© 2012 The MITRE Corporation. All rights reserved. Approved for Public Release Public Information 12-3918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1738264" y="0"/>
            <a:ext cx="7405735" cy="529839"/>
          </a:xfrm>
        </p:spPr>
        <p:txBody>
          <a:bodyPr/>
          <a:lstStyle>
            <a:lvl1pPr>
              <a:defRPr sz="2800" b="1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40735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8229600" cy="86836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>
              <a:lnSpc>
                <a:spcPts val="3200"/>
              </a:lnSpc>
              <a:defRPr lang="en-US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8" name="Text Placeholder 2"/>
          <p:cNvSpPr>
            <a:spLocks noGrp="1"/>
          </p:cNvSpPr>
          <p:nvPr>
            <p:ph idx="1"/>
          </p:nvPr>
        </p:nvSpPr>
        <p:spPr>
          <a:xfrm>
            <a:off x="609600" y="1447800"/>
            <a:ext cx="8229600" cy="4953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spcAft>
                <a:spcPts val="600"/>
              </a:spcAft>
              <a:defRPr lang="en-US" smtClean="0"/>
            </a:lvl1pPr>
            <a:lvl2pPr>
              <a:spcAft>
                <a:spcPts val="600"/>
              </a:spcAft>
              <a:defRPr lang="en-US" smtClean="0"/>
            </a:lvl2pPr>
            <a:lvl3pPr>
              <a:spcAft>
                <a:spcPts val="600"/>
              </a:spcAft>
              <a:defRPr lang="en-US" smtClean="0"/>
            </a:lvl3pPr>
            <a:lvl4pPr marL="1027113" indent="-280988">
              <a:buClr>
                <a:schemeClr val="tx2"/>
              </a:buClr>
              <a:defRPr lang="en-US" smtClean="0"/>
            </a:lvl4pPr>
            <a:lvl5pPr marL="1319213" indent="-228600">
              <a:buClr>
                <a:schemeClr val="tx2"/>
              </a:buClr>
              <a:buSzPct val="60000"/>
              <a:buFont typeface="Wingdings" pitchFamily="2" charset="2"/>
              <a:buChar char="q"/>
              <a:tabLst/>
              <a:defRPr lang="en-US" smtClean="0"/>
            </a:lvl5pPr>
            <a:lvl6pPr marL="1608138" indent="-228600">
              <a:buClr>
                <a:schemeClr val="tx2"/>
              </a:buClr>
              <a:buFont typeface="Helvetica LT Std" pitchFamily="34" charset="0"/>
              <a:buChar char="–"/>
              <a:tabLst/>
              <a:defRPr lang="en-US" smtClean="0"/>
            </a:lvl6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lternate_Title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824245" y="4025438"/>
            <a:ext cx="7946694" cy="1371600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itchFamily="34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7443293" y="4083050"/>
            <a:ext cx="1271016" cy="1271016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874246" y="4083050"/>
            <a:ext cx="1271016" cy="1271016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itchFamily="34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2188055" y="4083050"/>
            <a:ext cx="1271016" cy="1271016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itchFamily="34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3501864" y="4083050"/>
            <a:ext cx="1271016" cy="1271016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itchFamily="34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4815673" y="4083050"/>
            <a:ext cx="1271016" cy="1271016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itchFamily="34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6129482" y="4083050"/>
            <a:ext cx="1271016" cy="1271016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itchFamily="34" charset="0"/>
            </a:endParaRPr>
          </a:p>
        </p:txBody>
      </p:sp>
      <p:sp>
        <p:nvSpPr>
          <p:cNvPr id="7" name="Text Box 34"/>
          <p:cNvSpPr txBox="1">
            <a:spLocks noChangeArrowheads="1"/>
          </p:cNvSpPr>
          <p:nvPr/>
        </p:nvSpPr>
        <p:spPr bwMode="auto">
          <a:xfrm>
            <a:off x="6283922" y="6541093"/>
            <a:ext cx="2581156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r">
              <a:lnSpc>
                <a:spcPct val="100000"/>
              </a:lnSpc>
              <a:spcAft>
                <a:spcPct val="0"/>
              </a:spcAft>
              <a:buClrTx/>
            </a:pPr>
            <a:r>
              <a:rPr lang="en-US" altLang="en-US" sz="800" b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</a:rPr>
              <a:t>© 2013</a:t>
            </a:r>
            <a:r>
              <a:rPr lang="en-US" altLang="en-US" sz="800" b="0" baseline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</a:rPr>
              <a:t> </a:t>
            </a:r>
            <a:r>
              <a:rPr lang="en-US" altLang="en-US" sz="800" b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</a:rPr>
              <a:t>The </a:t>
            </a:r>
            <a:r>
              <a:rPr lang="en-US" altLang="en-US" sz="800" b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</a:rPr>
              <a:t>MITRE Corporation. All </a:t>
            </a:r>
            <a:r>
              <a:rPr lang="en-US" altLang="en-US" sz="800" b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</a:rPr>
              <a:t>rights reserved</a:t>
            </a:r>
            <a:r>
              <a:rPr lang="en-US" altLang="en-US" sz="800" b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</a:rPr>
              <a:t>.</a:t>
            </a:r>
            <a:endParaRPr lang="en-US" altLang="en-US" sz="800" b="0" dirty="0">
              <a:solidFill>
                <a:schemeClr val="tx1">
                  <a:lumMod val="50000"/>
                  <a:lumOff val="50000"/>
                </a:schemeClr>
              </a:solidFill>
              <a:latin typeface="Arial" pitchFamily="34" charset="0"/>
            </a:endParaRPr>
          </a:p>
        </p:txBody>
      </p:sp>
      <p:sp>
        <p:nvSpPr>
          <p:cNvPr id="9" name="Rectangle 9"/>
          <p:cNvSpPr>
            <a:spLocks noGrp="1" noChangeArrowheads="1"/>
          </p:cNvSpPr>
          <p:nvPr>
            <p:ph type="ctrTitle" sz="quarter" hasCustomPrompt="1"/>
          </p:nvPr>
        </p:nvSpPr>
        <p:spPr>
          <a:xfrm>
            <a:off x="757146" y="368932"/>
            <a:ext cx="7246620" cy="1981200"/>
          </a:xfrm>
        </p:spPr>
        <p:txBody>
          <a:bodyPr anchor="b" anchorCtr="0">
            <a:noAutofit/>
          </a:bodyPr>
          <a:lstStyle>
            <a:lvl1pPr algn="l">
              <a:lnSpc>
                <a:spcPts val="4400"/>
              </a:lnSpc>
              <a:defRPr sz="4000" b="1">
                <a:solidFill>
                  <a:schemeClr val="tx2"/>
                </a:solidFill>
                <a:latin typeface="Arial" pitchFamily="34" charset="0"/>
                <a:cs typeface="Times New Roman" pitchFamily="18" charset="0"/>
              </a:defRPr>
            </a:lvl1pPr>
          </a:lstStyle>
          <a:p>
            <a:r>
              <a:rPr lang="en-US" dirty="0" smtClean="0"/>
              <a:t>Title here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 bwMode="auto">
          <a:xfrm>
            <a:off x="0" y="0"/>
            <a:ext cx="407324" cy="2398143"/>
          </a:xfrm>
          <a:prstGeom prst="rect">
            <a:avLst/>
          </a:prstGeom>
          <a:solidFill>
            <a:srgbClr val="C1CD23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ts val="2500"/>
              </a:lnSpc>
              <a:spcBef>
                <a:spcPct val="0"/>
              </a:spcBef>
              <a:spcAft>
                <a:spcPts val="1000"/>
              </a:spcAft>
              <a:buClr>
                <a:srgbClr val="FDAA03"/>
              </a:buClr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5" name="Straight Connector 14"/>
          <p:cNvCxnSpPr/>
          <p:nvPr/>
        </p:nvCxnSpPr>
        <p:spPr bwMode="auto">
          <a:xfrm>
            <a:off x="823649" y="2448468"/>
            <a:ext cx="7944793" cy="0"/>
          </a:xfrm>
          <a:prstGeom prst="line">
            <a:avLst/>
          </a:prstGeom>
          <a:solidFill>
            <a:srgbClr val="FFCC99"/>
          </a:solidFill>
          <a:ln w="12700" cap="flat" cmpd="sng" algn="ctr">
            <a:solidFill>
              <a:srgbClr val="C1CD23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4" name="Rectangle 13"/>
          <p:cNvSpPr/>
          <p:nvPr/>
        </p:nvSpPr>
        <p:spPr bwMode="auto">
          <a:xfrm>
            <a:off x="0" y="2510287"/>
            <a:ext cx="407324" cy="4347713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ts val="2500"/>
              </a:lnSpc>
              <a:spcBef>
                <a:spcPct val="0"/>
              </a:spcBef>
              <a:spcAft>
                <a:spcPts val="1000"/>
              </a:spcAft>
              <a:buClr>
                <a:srgbClr val="FDAA03"/>
              </a:buClr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cxnSp>
        <p:nvCxnSpPr>
          <p:cNvPr id="16" name="Straight Connector 15"/>
          <p:cNvCxnSpPr/>
          <p:nvPr/>
        </p:nvCxnSpPr>
        <p:spPr bwMode="auto">
          <a:xfrm>
            <a:off x="823649" y="6534227"/>
            <a:ext cx="7944793" cy="0"/>
          </a:xfrm>
          <a:prstGeom prst="line">
            <a:avLst/>
          </a:prstGeom>
          <a:solidFill>
            <a:srgbClr val="FFCC99"/>
          </a:solidFill>
          <a:ln w="12700" cap="flat" cmpd="sng" algn="ctr">
            <a:solidFill>
              <a:srgbClr val="C1CD23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00433" y="6250820"/>
            <a:ext cx="670505" cy="24382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40520" y="106913"/>
            <a:ext cx="8030418" cy="184666"/>
          </a:xfrm>
          <a:prstGeom prst="rect">
            <a:avLst/>
          </a:prstGeom>
          <a:noFill/>
        </p:spPr>
        <p:txBody>
          <a:bodyPr wrap="square" lIns="91440" tIns="0" rIns="0" bIns="0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1200" i="0" smtClean="0">
                <a:solidFill>
                  <a:schemeClr val="tx2"/>
                </a:solidFill>
                <a:latin typeface="Arial" pitchFamily="34" charset="0"/>
                <a:ea typeface="Verdana" pitchFamily="34" charset="0"/>
                <a:cs typeface="Verdana" pitchFamily="34" charset="0"/>
              </a:rPr>
              <a:t>Center or Organization Name Here</a:t>
            </a:r>
            <a:endParaRPr lang="en-US" sz="1200" i="0">
              <a:solidFill>
                <a:schemeClr val="tx2"/>
              </a:solidFill>
              <a:latin typeface="Arial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62045" y="4353828"/>
            <a:ext cx="901208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1400"/>
              </a:lnSpc>
              <a:spcAft>
                <a:spcPts val="600"/>
              </a:spcAft>
            </a:pPr>
            <a:r>
              <a:rPr lang="en-US" sz="1400" smtClean="0">
                <a:latin typeface="Arial" pitchFamily="34" charset="0"/>
                <a:ea typeface="Verdana" pitchFamily="34" charset="0"/>
                <a:cs typeface="Verdana" pitchFamily="34" charset="0"/>
              </a:rPr>
              <a:t>Optional</a:t>
            </a:r>
            <a:r>
              <a:rPr lang="en-US" sz="1400" baseline="0" smtClean="0">
                <a:latin typeface="Arial" pitchFamily="34" charset="0"/>
                <a:ea typeface="Verdana" pitchFamily="34" charset="0"/>
                <a:cs typeface="Verdana" pitchFamily="34" charset="0"/>
              </a:rPr>
              <a:t> </a:t>
            </a:r>
          </a:p>
          <a:p>
            <a:pPr algn="ctr">
              <a:lnSpc>
                <a:spcPts val="1400"/>
              </a:lnSpc>
              <a:spcAft>
                <a:spcPts val="600"/>
              </a:spcAft>
            </a:pPr>
            <a:r>
              <a:rPr lang="en-US" sz="1400" smtClean="0">
                <a:latin typeface="Arial" pitchFamily="34" charset="0"/>
                <a:ea typeface="Verdana" pitchFamily="34" charset="0"/>
                <a:cs typeface="Verdana" pitchFamily="34" charset="0"/>
              </a:rPr>
              <a:t>Image</a:t>
            </a:r>
            <a:endParaRPr lang="en-US" sz="1400" dirty="0" smtClean="0">
              <a:latin typeface="Arial" pitchFamily="34" charset="0"/>
              <a:ea typeface="Verdana" pitchFamily="34" charset="0"/>
              <a:cs typeface="Verdana" pitchFamily="34" charset="0"/>
            </a:endParaRPr>
          </a:p>
          <a:p>
            <a:pPr algn="ctr">
              <a:lnSpc>
                <a:spcPts val="1400"/>
              </a:lnSpc>
              <a:spcAft>
                <a:spcPts val="600"/>
              </a:spcAft>
            </a:pPr>
            <a:r>
              <a:rPr lang="en-US" sz="1400" dirty="0" smtClean="0">
                <a:latin typeface="Arial" pitchFamily="34" charset="0"/>
                <a:ea typeface="Verdana" pitchFamily="34" charset="0"/>
                <a:cs typeface="Verdana" pitchFamily="34" charset="0"/>
              </a:rPr>
              <a:t>Here</a:t>
            </a:r>
            <a:endParaRPr lang="en-US" sz="1400" dirty="0">
              <a:latin typeface="Arial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372959" y="4353828"/>
            <a:ext cx="901208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1400"/>
              </a:lnSpc>
              <a:spcAft>
                <a:spcPts val="600"/>
              </a:spcAft>
            </a:pPr>
            <a:r>
              <a:rPr lang="en-US" sz="1400" smtClean="0">
                <a:latin typeface="Arial" pitchFamily="34" charset="0"/>
                <a:ea typeface="Verdana" pitchFamily="34" charset="0"/>
                <a:cs typeface="Verdana" pitchFamily="34" charset="0"/>
              </a:rPr>
              <a:t>Optional</a:t>
            </a:r>
            <a:r>
              <a:rPr lang="en-US" sz="1400" baseline="0" smtClean="0">
                <a:latin typeface="Arial" pitchFamily="34" charset="0"/>
                <a:ea typeface="Verdana" pitchFamily="34" charset="0"/>
                <a:cs typeface="Verdana" pitchFamily="34" charset="0"/>
              </a:rPr>
              <a:t> </a:t>
            </a:r>
          </a:p>
          <a:p>
            <a:pPr algn="ctr">
              <a:lnSpc>
                <a:spcPts val="1400"/>
              </a:lnSpc>
              <a:spcAft>
                <a:spcPts val="600"/>
              </a:spcAft>
            </a:pPr>
            <a:r>
              <a:rPr lang="en-US" sz="1400" smtClean="0">
                <a:latin typeface="Arial" pitchFamily="34" charset="0"/>
                <a:ea typeface="Verdana" pitchFamily="34" charset="0"/>
                <a:cs typeface="Verdana" pitchFamily="34" charset="0"/>
              </a:rPr>
              <a:t>Image</a:t>
            </a:r>
            <a:endParaRPr lang="en-US" sz="1400" dirty="0" smtClean="0">
              <a:latin typeface="Arial" pitchFamily="34" charset="0"/>
              <a:ea typeface="Verdana" pitchFamily="34" charset="0"/>
              <a:cs typeface="Verdana" pitchFamily="34" charset="0"/>
            </a:endParaRPr>
          </a:p>
          <a:p>
            <a:pPr algn="ctr">
              <a:lnSpc>
                <a:spcPts val="1400"/>
              </a:lnSpc>
              <a:spcAft>
                <a:spcPts val="600"/>
              </a:spcAft>
            </a:pPr>
            <a:r>
              <a:rPr lang="en-US" sz="1400" dirty="0" smtClean="0">
                <a:latin typeface="Arial" pitchFamily="34" charset="0"/>
                <a:ea typeface="Verdana" pitchFamily="34" charset="0"/>
                <a:cs typeface="Verdana" pitchFamily="34" charset="0"/>
              </a:rPr>
              <a:t>Here</a:t>
            </a:r>
            <a:endParaRPr lang="en-US" sz="1400" dirty="0">
              <a:latin typeface="Arial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683873" y="4353828"/>
            <a:ext cx="901208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1400"/>
              </a:lnSpc>
              <a:spcAft>
                <a:spcPts val="600"/>
              </a:spcAft>
            </a:pPr>
            <a:r>
              <a:rPr lang="en-US" sz="1400" smtClean="0">
                <a:latin typeface="Arial" pitchFamily="34" charset="0"/>
                <a:ea typeface="Verdana" pitchFamily="34" charset="0"/>
                <a:cs typeface="Verdana" pitchFamily="34" charset="0"/>
              </a:rPr>
              <a:t>Optional</a:t>
            </a:r>
            <a:r>
              <a:rPr lang="en-US" sz="1400" baseline="0" smtClean="0">
                <a:latin typeface="Arial" pitchFamily="34" charset="0"/>
                <a:ea typeface="Verdana" pitchFamily="34" charset="0"/>
                <a:cs typeface="Verdana" pitchFamily="34" charset="0"/>
              </a:rPr>
              <a:t> </a:t>
            </a:r>
          </a:p>
          <a:p>
            <a:pPr algn="ctr">
              <a:lnSpc>
                <a:spcPts val="1400"/>
              </a:lnSpc>
              <a:spcAft>
                <a:spcPts val="600"/>
              </a:spcAft>
            </a:pPr>
            <a:r>
              <a:rPr lang="en-US" sz="1400" smtClean="0">
                <a:latin typeface="Arial" pitchFamily="34" charset="0"/>
                <a:ea typeface="Verdana" pitchFamily="34" charset="0"/>
                <a:cs typeface="Verdana" pitchFamily="34" charset="0"/>
              </a:rPr>
              <a:t>Image</a:t>
            </a:r>
            <a:endParaRPr lang="en-US" sz="1400" dirty="0" smtClean="0">
              <a:latin typeface="Arial" pitchFamily="34" charset="0"/>
              <a:ea typeface="Verdana" pitchFamily="34" charset="0"/>
              <a:cs typeface="Verdana" pitchFamily="34" charset="0"/>
            </a:endParaRPr>
          </a:p>
          <a:p>
            <a:pPr algn="ctr">
              <a:lnSpc>
                <a:spcPts val="1400"/>
              </a:lnSpc>
              <a:spcAft>
                <a:spcPts val="600"/>
              </a:spcAft>
            </a:pPr>
            <a:r>
              <a:rPr lang="en-US" sz="1400" dirty="0" smtClean="0">
                <a:latin typeface="Arial" pitchFamily="34" charset="0"/>
                <a:ea typeface="Verdana" pitchFamily="34" charset="0"/>
                <a:cs typeface="Verdana" pitchFamily="34" charset="0"/>
              </a:rPr>
              <a:t>Here</a:t>
            </a:r>
            <a:endParaRPr lang="en-US" sz="1400" dirty="0">
              <a:latin typeface="Arial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4994787" y="4353828"/>
            <a:ext cx="901208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1400"/>
              </a:lnSpc>
              <a:spcAft>
                <a:spcPts val="600"/>
              </a:spcAft>
            </a:pPr>
            <a:r>
              <a:rPr lang="en-US" sz="1400" smtClean="0">
                <a:latin typeface="Arial" pitchFamily="34" charset="0"/>
                <a:ea typeface="Verdana" pitchFamily="34" charset="0"/>
                <a:cs typeface="Verdana" pitchFamily="34" charset="0"/>
              </a:rPr>
              <a:t>Optional</a:t>
            </a:r>
            <a:r>
              <a:rPr lang="en-US" sz="1400" baseline="0" smtClean="0">
                <a:latin typeface="Arial" pitchFamily="34" charset="0"/>
                <a:ea typeface="Verdana" pitchFamily="34" charset="0"/>
                <a:cs typeface="Verdana" pitchFamily="34" charset="0"/>
              </a:rPr>
              <a:t> </a:t>
            </a:r>
          </a:p>
          <a:p>
            <a:pPr algn="ctr">
              <a:lnSpc>
                <a:spcPts val="1400"/>
              </a:lnSpc>
              <a:spcAft>
                <a:spcPts val="600"/>
              </a:spcAft>
            </a:pPr>
            <a:r>
              <a:rPr lang="en-US" sz="1400" smtClean="0">
                <a:latin typeface="Arial" pitchFamily="34" charset="0"/>
                <a:ea typeface="Verdana" pitchFamily="34" charset="0"/>
                <a:cs typeface="Verdana" pitchFamily="34" charset="0"/>
              </a:rPr>
              <a:t>Image</a:t>
            </a:r>
            <a:endParaRPr lang="en-US" sz="1400" dirty="0" smtClean="0">
              <a:latin typeface="Arial" pitchFamily="34" charset="0"/>
              <a:ea typeface="Verdana" pitchFamily="34" charset="0"/>
              <a:cs typeface="Verdana" pitchFamily="34" charset="0"/>
            </a:endParaRPr>
          </a:p>
          <a:p>
            <a:pPr algn="ctr">
              <a:lnSpc>
                <a:spcPts val="1400"/>
              </a:lnSpc>
              <a:spcAft>
                <a:spcPts val="600"/>
              </a:spcAft>
            </a:pPr>
            <a:r>
              <a:rPr lang="en-US" sz="1400" dirty="0" smtClean="0">
                <a:latin typeface="Arial" pitchFamily="34" charset="0"/>
                <a:ea typeface="Verdana" pitchFamily="34" charset="0"/>
                <a:cs typeface="Verdana" pitchFamily="34" charset="0"/>
              </a:rPr>
              <a:t>Here</a:t>
            </a:r>
            <a:endParaRPr lang="en-US" sz="1400" dirty="0">
              <a:latin typeface="Arial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305701" y="4353828"/>
            <a:ext cx="901208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1400"/>
              </a:lnSpc>
              <a:spcAft>
                <a:spcPts val="600"/>
              </a:spcAft>
            </a:pPr>
            <a:r>
              <a:rPr lang="en-US" sz="1400" smtClean="0">
                <a:latin typeface="Arial" pitchFamily="34" charset="0"/>
                <a:ea typeface="Verdana" pitchFamily="34" charset="0"/>
                <a:cs typeface="Verdana" pitchFamily="34" charset="0"/>
              </a:rPr>
              <a:t>Optional</a:t>
            </a:r>
            <a:r>
              <a:rPr lang="en-US" sz="1400" baseline="0" smtClean="0">
                <a:latin typeface="Arial" pitchFamily="34" charset="0"/>
                <a:ea typeface="Verdana" pitchFamily="34" charset="0"/>
                <a:cs typeface="Verdana" pitchFamily="34" charset="0"/>
              </a:rPr>
              <a:t> </a:t>
            </a:r>
          </a:p>
          <a:p>
            <a:pPr algn="ctr">
              <a:lnSpc>
                <a:spcPts val="1400"/>
              </a:lnSpc>
              <a:spcAft>
                <a:spcPts val="600"/>
              </a:spcAft>
            </a:pPr>
            <a:r>
              <a:rPr lang="en-US" sz="1400" smtClean="0">
                <a:latin typeface="Arial" pitchFamily="34" charset="0"/>
                <a:ea typeface="Verdana" pitchFamily="34" charset="0"/>
                <a:cs typeface="Verdana" pitchFamily="34" charset="0"/>
              </a:rPr>
              <a:t>Image</a:t>
            </a:r>
            <a:endParaRPr lang="en-US" sz="1400" dirty="0" smtClean="0">
              <a:latin typeface="Arial" pitchFamily="34" charset="0"/>
              <a:ea typeface="Verdana" pitchFamily="34" charset="0"/>
              <a:cs typeface="Verdana" pitchFamily="34" charset="0"/>
            </a:endParaRPr>
          </a:p>
          <a:p>
            <a:pPr algn="ctr">
              <a:lnSpc>
                <a:spcPts val="1400"/>
              </a:lnSpc>
              <a:spcAft>
                <a:spcPts val="600"/>
              </a:spcAft>
            </a:pPr>
            <a:r>
              <a:rPr lang="en-US" sz="1400" dirty="0" smtClean="0">
                <a:latin typeface="Arial" pitchFamily="34" charset="0"/>
                <a:ea typeface="Verdana" pitchFamily="34" charset="0"/>
                <a:cs typeface="Verdana" pitchFamily="34" charset="0"/>
              </a:rPr>
              <a:t>Here</a:t>
            </a:r>
            <a:endParaRPr lang="en-US" sz="1400" dirty="0">
              <a:latin typeface="Arial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7616615" y="4353828"/>
            <a:ext cx="901208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1400"/>
              </a:lnSpc>
              <a:spcAft>
                <a:spcPts val="600"/>
              </a:spcAft>
            </a:pPr>
            <a:r>
              <a:rPr lang="en-US" sz="1400" smtClean="0">
                <a:latin typeface="Arial" pitchFamily="34" charset="0"/>
                <a:ea typeface="Verdana" pitchFamily="34" charset="0"/>
                <a:cs typeface="Verdana" pitchFamily="34" charset="0"/>
              </a:rPr>
              <a:t>Optional</a:t>
            </a:r>
            <a:r>
              <a:rPr lang="en-US" sz="1400" baseline="0" smtClean="0">
                <a:latin typeface="Arial" pitchFamily="34" charset="0"/>
                <a:ea typeface="Verdana" pitchFamily="34" charset="0"/>
                <a:cs typeface="Verdana" pitchFamily="34" charset="0"/>
              </a:rPr>
              <a:t> </a:t>
            </a:r>
          </a:p>
          <a:p>
            <a:pPr algn="ctr">
              <a:lnSpc>
                <a:spcPts val="1400"/>
              </a:lnSpc>
              <a:spcAft>
                <a:spcPts val="600"/>
              </a:spcAft>
            </a:pPr>
            <a:r>
              <a:rPr lang="en-US" sz="1400" smtClean="0">
                <a:latin typeface="Arial" pitchFamily="34" charset="0"/>
                <a:ea typeface="Verdana" pitchFamily="34" charset="0"/>
                <a:cs typeface="Verdana" pitchFamily="34" charset="0"/>
              </a:rPr>
              <a:t>Image</a:t>
            </a:r>
            <a:endParaRPr lang="en-US" sz="1400" dirty="0" smtClean="0">
              <a:latin typeface="Arial" pitchFamily="34" charset="0"/>
              <a:ea typeface="Verdana" pitchFamily="34" charset="0"/>
              <a:cs typeface="Verdana" pitchFamily="34" charset="0"/>
            </a:endParaRPr>
          </a:p>
          <a:p>
            <a:pPr algn="ctr">
              <a:lnSpc>
                <a:spcPts val="1400"/>
              </a:lnSpc>
              <a:spcAft>
                <a:spcPts val="600"/>
              </a:spcAft>
            </a:pPr>
            <a:r>
              <a:rPr lang="en-US" sz="1400" dirty="0" smtClean="0">
                <a:latin typeface="Arial" pitchFamily="34" charset="0"/>
                <a:ea typeface="Verdana" pitchFamily="34" charset="0"/>
                <a:cs typeface="Verdana" pitchFamily="34" charset="0"/>
              </a:rPr>
              <a:t>Here</a:t>
            </a:r>
            <a:endParaRPr lang="en-US" sz="1400" dirty="0">
              <a:latin typeface="Arial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802557" y="2590800"/>
            <a:ext cx="38456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000" b="1" dirty="0" smtClean="0">
                <a:solidFill>
                  <a:schemeClr val="tx2"/>
                </a:solidFill>
                <a:ea typeface="Verdana" pitchFamily="34" charset="0"/>
                <a:cs typeface="Verdana" pitchFamily="34" charset="0"/>
              </a:rPr>
              <a:t>Author</a:t>
            </a:r>
            <a:endParaRPr lang="en-US" sz="2000" b="1" dirty="0">
              <a:solidFill>
                <a:schemeClr val="tx2"/>
              </a:solidFill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4947211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/>
        </p:nvCxnSpPr>
        <p:spPr bwMode="auto">
          <a:xfrm>
            <a:off x="838200" y="3276600"/>
            <a:ext cx="7780020" cy="0"/>
          </a:xfrm>
          <a:prstGeom prst="line">
            <a:avLst/>
          </a:prstGeom>
          <a:solidFill>
            <a:srgbClr val="FFCC99"/>
          </a:solidFill>
          <a:ln w="12700" cap="flat" cmpd="sng" algn="ctr">
            <a:solidFill>
              <a:srgbClr val="C1CD23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5" name="Text Box 34"/>
          <p:cNvSpPr txBox="1">
            <a:spLocks noChangeArrowheads="1"/>
          </p:cNvSpPr>
          <p:nvPr/>
        </p:nvSpPr>
        <p:spPr bwMode="auto">
          <a:xfrm>
            <a:off x="6288502" y="6590252"/>
            <a:ext cx="2550698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r">
              <a:lnSpc>
                <a:spcPct val="100000"/>
              </a:lnSpc>
              <a:spcAft>
                <a:spcPct val="0"/>
              </a:spcAft>
              <a:buClrTx/>
            </a:pPr>
            <a:r>
              <a:rPr lang="en-US" altLang="en-US" sz="800" b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© 2013</a:t>
            </a:r>
            <a:r>
              <a:rPr lang="en-US" altLang="en-US" sz="800" b="0" baseline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 </a:t>
            </a:r>
            <a:r>
              <a:rPr lang="en-US" altLang="en-US" sz="800" b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The MITRE Corporation. All </a:t>
            </a:r>
            <a:r>
              <a:rPr lang="en-US" altLang="en-US" sz="800" b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rights reserved</a:t>
            </a:r>
            <a:r>
              <a:rPr lang="en-US" altLang="en-US" sz="800" b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.</a:t>
            </a:r>
            <a:endParaRPr lang="en-US" altLang="en-US" sz="800" b="0" dirty="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0" y="0"/>
            <a:ext cx="407324" cy="3124200"/>
          </a:xfrm>
          <a:prstGeom prst="rect">
            <a:avLst/>
          </a:prstGeom>
          <a:solidFill>
            <a:srgbClr val="C1CD23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ts val="2500"/>
              </a:lnSpc>
              <a:spcBef>
                <a:spcPct val="0"/>
              </a:spcBef>
              <a:spcAft>
                <a:spcPts val="1000"/>
              </a:spcAft>
              <a:buClr>
                <a:srgbClr val="FDAA03"/>
              </a:buClr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0" y="3352800"/>
            <a:ext cx="407324" cy="35052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ts val="2500"/>
              </a:lnSpc>
              <a:spcBef>
                <a:spcPct val="0"/>
              </a:spcBef>
              <a:spcAft>
                <a:spcPts val="1000"/>
              </a:spcAft>
              <a:buClr>
                <a:srgbClr val="FDAA03"/>
              </a:buClr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cxnSp>
        <p:nvCxnSpPr>
          <p:cNvPr id="12" name="Straight Connector 11"/>
          <p:cNvCxnSpPr/>
          <p:nvPr/>
        </p:nvCxnSpPr>
        <p:spPr bwMode="auto">
          <a:xfrm>
            <a:off x="823649" y="6534227"/>
            <a:ext cx="7944793" cy="0"/>
          </a:xfrm>
          <a:prstGeom prst="line">
            <a:avLst/>
          </a:prstGeom>
          <a:solidFill>
            <a:srgbClr val="FFCC99"/>
          </a:solidFill>
          <a:ln w="12700" cap="flat" cmpd="sng" algn="ctr">
            <a:solidFill>
              <a:srgbClr val="C1CD23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19" name="Picture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3649" y="6250820"/>
            <a:ext cx="670505" cy="243820"/>
          </a:xfrm>
          <a:prstGeom prst="rect">
            <a:avLst/>
          </a:prstGeom>
        </p:spPr>
      </p:pic>
      <p:sp>
        <p:nvSpPr>
          <p:cNvPr id="21" name="Rectangle 9"/>
          <p:cNvSpPr>
            <a:spLocks noGrp="1" noChangeArrowheads="1"/>
          </p:cNvSpPr>
          <p:nvPr>
            <p:ph type="ctrTitle" sz="quarter" hasCustomPrompt="1"/>
          </p:nvPr>
        </p:nvSpPr>
        <p:spPr>
          <a:xfrm>
            <a:off x="762000" y="1041287"/>
            <a:ext cx="7246620" cy="1981200"/>
          </a:xfrm>
        </p:spPr>
        <p:txBody>
          <a:bodyPr anchor="b" anchorCtr="0">
            <a:noAutofit/>
          </a:bodyPr>
          <a:lstStyle>
            <a:lvl1pPr algn="l">
              <a:lnSpc>
                <a:spcPts val="4400"/>
              </a:lnSpc>
              <a:defRPr sz="4000" b="1">
                <a:solidFill>
                  <a:schemeClr val="tx2"/>
                </a:solidFill>
                <a:latin typeface="Arial" pitchFamily="34" charset="0"/>
                <a:cs typeface="Times New Roman" pitchFamily="18" charset="0"/>
              </a:defRPr>
            </a:lvl1pPr>
          </a:lstStyle>
          <a:p>
            <a:r>
              <a:rPr lang="en-US" smtClean="0"/>
              <a:t>Section Title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7324431" y="64168"/>
            <a:ext cx="16042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sz="1000" smtClean="0">
                <a:solidFill>
                  <a:srgbClr val="C1CD23"/>
                </a:solidFill>
                <a:latin typeface="Arial" pitchFamily="34" charset="0"/>
              </a:rPr>
              <a:t>|</a:t>
            </a:r>
            <a:r>
              <a:rPr lang="en-US" sz="1000" smtClean="0">
                <a:latin typeface="Arial" pitchFamily="34" charset="0"/>
              </a:rPr>
              <a:t> </a:t>
            </a:r>
            <a:fld id="{295008BC-DA31-4D19-837B-EFA4386B05F5}" type="slidenum">
              <a:rPr lang="en-US" sz="100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lang="en-US" sz="1000" smtClean="0">
                <a:latin typeface="Arial" pitchFamily="34" charset="0"/>
              </a:rPr>
              <a:t> </a:t>
            </a:r>
            <a:r>
              <a:rPr lang="en-US" sz="1000" smtClean="0">
                <a:solidFill>
                  <a:srgbClr val="C1CD23"/>
                </a:solidFill>
                <a:latin typeface="Arial" pitchFamily="34" charset="0"/>
              </a:rPr>
              <a:t>|</a:t>
            </a:r>
            <a:r>
              <a:rPr lang="en-US" sz="1000" smtClean="0">
                <a:ea typeface="Verdana" pitchFamily="34" charset="0"/>
                <a:cs typeface="Verdana" pitchFamily="34" charset="0"/>
              </a:rPr>
              <a:t> </a:t>
            </a:r>
            <a:endParaRPr lang="en-US" sz="1000">
              <a:ea typeface="Verdana" pitchFamily="34" charset="0"/>
              <a:cs typeface="Verdana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02557" y="3581400"/>
            <a:ext cx="38456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000" b="1" dirty="0" smtClean="0">
                <a:solidFill>
                  <a:schemeClr val="tx2"/>
                </a:solidFill>
                <a:ea typeface="Verdana" pitchFamily="34" charset="0"/>
                <a:cs typeface="Verdana" pitchFamily="34" charset="0"/>
              </a:rPr>
              <a:t>Subtitle</a:t>
            </a:r>
            <a:endParaRPr lang="en-US" sz="2000" b="1" dirty="0">
              <a:solidFill>
                <a:schemeClr val="tx2"/>
              </a:solidFill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56341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498596"/>
            <a:ext cx="4038600" cy="4525963"/>
          </a:xfrm>
        </p:spPr>
        <p:txBody>
          <a:bodyPr>
            <a:noAutofit/>
          </a:bodyPr>
          <a:lstStyle>
            <a:lvl1pPr>
              <a:defRPr sz="2000">
                <a:latin typeface="Arial" pitchFamily="34" charset="0"/>
              </a:defRPr>
            </a:lvl1pPr>
            <a:lvl2pPr>
              <a:defRPr sz="2000">
                <a:latin typeface="Arial" pitchFamily="34" charset="0"/>
              </a:defRPr>
            </a:lvl2pPr>
            <a:lvl3pPr>
              <a:defRPr sz="1800">
                <a:latin typeface="Arial" pitchFamily="34" charset="0"/>
              </a:defRPr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00600" y="1498596"/>
            <a:ext cx="4038600" cy="4525963"/>
          </a:xfrm>
        </p:spPr>
        <p:txBody>
          <a:bodyPr>
            <a:noAutofit/>
          </a:bodyPr>
          <a:lstStyle>
            <a:lvl1pPr>
              <a:defRPr sz="2000">
                <a:latin typeface="Arial" pitchFamily="34" charset="0"/>
              </a:defRPr>
            </a:lvl1pPr>
            <a:lvl2pPr>
              <a:defRPr sz="2000">
                <a:latin typeface="Arial" pitchFamily="34" charset="0"/>
              </a:defRPr>
            </a:lvl2pPr>
            <a:lvl3pPr>
              <a:defRPr sz="1800">
                <a:latin typeface="Arial" pitchFamily="34" charset="0"/>
              </a:defRPr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34"/>
          <p:cNvSpPr txBox="1">
            <a:spLocks noChangeArrowheads="1"/>
          </p:cNvSpPr>
          <p:nvPr/>
        </p:nvSpPr>
        <p:spPr bwMode="auto">
          <a:xfrm>
            <a:off x="6314380" y="6533104"/>
            <a:ext cx="2550698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r">
              <a:lnSpc>
                <a:spcPct val="100000"/>
              </a:lnSpc>
              <a:spcAft>
                <a:spcPct val="0"/>
              </a:spcAft>
              <a:buClrTx/>
            </a:pPr>
            <a:r>
              <a:rPr lang="en-US" altLang="en-US" sz="800" b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© 2013</a:t>
            </a:r>
            <a:r>
              <a:rPr lang="en-US" altLang="en-US" sz="800" b="0" baseline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en-US" sz="800" b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The MITRE Corporation. All </a:t>
            </a:r>
            <a:r>
              <a:rPr lang="en-US" altLang="en-US" sz="800" b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rights reserved</a:t>
            </a:r>
            <a:r>
              <a:rPr lang="en-US" altLang="en-US" sz="800" b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.</a:t>
            </a:r>
            <a:endParaRPr lang="en-US" altLang="en-US" sz="800" b="0" dirty="0">
              <a:solidFill>
                <a:schemeClr val="tx1">
                  <a:lumMod val="50000"/>
                  <a:lumOff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Rectangle 9"/>
          <p:cNvSpPr>
            <a:spLocks noGrp="1" noChangeArrowheads="1"/>
          </p:cNvSpPr>
          <p:nvPr>
            <p:ph type="ctrTitle" sz="quarter" hasCustomPrompt="1"/>
          </p:nvPr>
        </p:nvSpPr>
        <p:spPr>
          <a:xfrm>
            <a:off x="757146" y="368932"/>
            <a:ext cx="7246620" cy="1981200"/>
          </a:xfrm>
        </p:spPr>
        <p:txBody>
          <a:bodyPr anchor="b" anchorCtr="0">
            <a:normAutofit/>
          </a:bodyPr>
          <a:lstStyle>
            <a:lvl1pPr algn="l">
              <a:lnSpc>
                <a:spcPts val="4400"/>
              </a:lnSpc>
              <a:defRPr sz="4000" b="1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Title here</a:t>
            </a:r>
            <a:endParaRPr lang="en-US" dirty="0"/>
          </a:p>
        </p:txBody>
      </p:sp>
      <p:sp>
        <p:nvSpPr>
          <p:cNvPr id="10" name="Text Box 27"/>
          <p:cNvSpPr txBox="1">
            <a:spLocks noChangeArrowheads="1"/>
          </p:cNvSpPr>
          <p:nvPr/>
        </p:nvSpPr>
        <p:spPr bwMode="auto">
          <a:xfrm>
            <a:off x="740520" y="6507841"/>
            <a:ext cx="1981200" cy="2407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defTabSz="914400">
              <a:lnSpc>
                <a:spcPts val="1300"/>
              </a:lnSpc>
              <a:spcAft>
                <a:spcPct val="0"/>
              </a:spcAft>
            </a:pPr>
            <a:r>
              <a:rPr lang="en-US" sz="800" b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</a:rPr>
              <a:t>For </a:t>
            </a:r>
            <a:r>
              <a:rPr lang="en-US" sz="800" b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</a:rPr>
              <a:t>internal </a:t>
            </a:r>
            <a:r>
              <a:rPr lang="en-US" sz="800" b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MITRE</a:t>
            </a:r>
            <a:r>
              <a:rPr lang="en-US" sz="800" b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</a:rPr>
              <a:t> </a:t>
            </a:r>
            <a:r>
              <a:rPr lang="en-US" sz="800" b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</a:rPr>
              <a:t>use</a:t>
            </a:r>
            <a:endParaRPr lang="en-US" sz="800" b="0" dirty="0">
              <a:solidFill>
                <a:schemeClr val="tx1">
                  <a:lumMod val="50000"/>
                  <a:lumOff val="50000"/>
                </a:schemeClr>
              </a:solidFill>
              <a:latin typeface="Arial" pitchFamily="34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0" y="0"/>
            <a:ext cx="407324" cy="2398143"/>
          </a:xfrm>
          <a:prstGeom prst="rect">
            <a:avLst/>
          </a:prstGeom>
          <a:solidFill>
            <a:srgbClr val="C1CD23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ts val="2500"/>
              </a:lnSpc>
              <a:spcBef>
                <a:spcPct val="0"/>
              </a:spcBef>
              <a:spcAft>
                <a:spcPts val="1000"/>
              </a:spcAft>
              <a:buClr>
                <a:srgbClr val="FDAA03"/>
              </a:buClr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5" name="Straight Connector 14"/>
          <p:cNvCxnSpPr/>
          <p:nvPr/>
        </p:nvCxnSpPr>
        <p:spPr bwMode="auto">
          <a:xfrm>
            <a:off x="823649" y="2448468"/>
            <a:ext cx="7944793" cy="0"/>
          </a:xfrm>
          <a:prstGeom prst="line">
            <a:avLst/>
          </a:prstGeom>
          <a:solidFill>
            <a:srgbClr val="FFCC99"/>
          </a:solidFill>
          <a:ln w="12700" cap="flat" cmpd="sng" algn="ctr">
            <a:solidFill>
              <a:srgbClr val="C1CD23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4" name="Rectangle 13"/>
          <p:cNvSpPr/>
          <p:nvPr/>
        </p:nvSpPr>
        <p:spPr bwMode="auto">
          <a:xfrm>
            <a:off x="0" y="2510287"/>
            <a:ext cx="407324" cy="4347713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ts val="2500"/>
              </a:lnSpc>
              <a:spcBef>
                <a:spcPct val="0"/>
              </a:spcBef>
              <a:spcAft>
                <a:spcPts val="1000"/>
              </a:spcAft>
              <a:buClr>
                <a:srgbClr val="FDAA03"/>
              </a:buClr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cxnSp>
        <p:nvCxnSpPr>
          <p:cNvPr id="16" name="Straight Connector 15"/>
          <p:cNvCxnSpPr/>
          <p:nvPr/>
        </p:nvCxnSpPr>
        <p:spPr bwMode="auto">
          <a:xfrm>
            <a:off x="823649" y="6534227"/>
            <a:ext cx="7944793" cy="0"/>
          </a:xfrm>
          <a:prstGeom prst="line">
            <a:avLst/>
          </a:prstGeom>
          <a:solidFill>
            <a:srgbClr val="FFCC99"/>
          </a:solidFill>
          <a:ln w="12700" cap="flat" cmpd="sng" algn="ctr">
            <a:solidFill>
              <a:srgbClr val="C1CD23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00433" y="6250820"/>
            <a:ext cx="670505" cy="2438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  <p:hf sldNum="0"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8229600" cy="86836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>
              <a:lnSpc>
                <a:spcPts val="3200"/>
              </a:lnSpc>
              <a:defRPr lang="en-US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8" name="Text Placeholder 2"/>
          <p:cNvSpPr>
            <a:spLocks noGrp="1"/>
          </p:cNvSpPr>
          <p:nvPr>
            <p:ph idx="1"/>
          </p:nvPr>
        </p:nvSpPr>
        <p:spPr>
          <a:xfrm>
            <a:off x="609600" y="1447800"/>
            <a:ext cx="8229600" cy="4953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spcAft>
                <a:spcPts val="600"/>
              </a:spcAft>
              <a:defRPr lang="en-US" smtClean="0"/>
            </a:lvl1pPr>
            <a:lvl2pPr>
              <a:spcAft>
                <a:spcPts val="600"/>
              </a:spcAft>
              <a:defRPr lang="en-US" smtClean="0"/>
            </a:lvl2pPr>
            <a:lvl3pPr>
              <a:spcAft>
                <a:spcPts val="600"/>
              </a:spcAft>
              <a:defRPr lang="en-US" smtClean="0"/>
            </a:lvl3pPr>
            <a:lvl4pPr marL="1027113" indent="-280988">
              <a:buClr>
                <a:schemeClr val="tx2"/>
              </a:buClr>
              <a:defRPr lang="en-US" smtClean="0"/>
            </a:lvl4pPr>
            <a:lvl5pPr marL="1319213" indent="-228600">
              <a:buClr>
                <a:schemeClr val="tx2"/>
              </a:buClr>
              <a:buSzPct val="60000"/>
              <a:buFont typeface="Wingdings" pitchFamily="2" charset="2"/>
              <a:buChar char="q"/>
              <a:tabLst/>
              <a:defRPr lang="en-US" smtClean="0"/>
            </a:lvl5pPr>
            <a:lvl6pPr marL="1608138" indent="-228600">
              <a:buClr>
                <a:schemeClr val="tx2"/>
              </a:buClr>
              <a:buFont typeface="Helvetica LT Std" pitchFamily="34" charset="0"/>
              <a:buChar char="–"/>
              <a:tabLst/>
              <a:defRPr lang="en-US" smtClean="0"/>
            </a:lvl6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sldNum="0"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Alternate_Title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824245" y="4025438"/>
            <a:ext cx="7946694" cy="1371600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itchFamily="34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7443293" y="4083050"/>
            <a:ext cx="1271016" cy="1271016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874246" y="4083050"/>
            <a:ext cx="1271016" cy="1271016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itchFamily="34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2188055" y="4083050"/>
            <a:ext cx="1271016" cy="1271016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itchFamily="34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3501864" y="4083050"/>
            <a:ext cx="1271016" cy="1271016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itchFamily="34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4815673" y="4083050"/>
            <a:ext cx="1271016" cy="1271016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itchFamily="34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6129482" y="4083050"/>
            <a:ext cx="1271016" cy="1271016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itchFamily="34" charset="0"/>
            </a:endParaRPr>
          </a:p>
        </p:txBody>
      </p:sp>
      <p:sp>
        <p:nvSpPr>
          <p:cNvPr id="7" name="Text Box 34"/>
          <p:cNvSpPr txBox="1">
            <a:spLocks noChangeArrowheads="1"/>
          </p:cNvSpPr>
          <p:nvPr/>
        </p:nvSpPr>
        <p:spPr bwMode="auto">
          <a:xfrm>
            <a:off x="6283922" y="6541093"/>
            <a:ext cx="2581156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r">
              <a:lnSpc>
                <a:spcPct val="100000"/>
              </a:lnSpc>
              <a:spcAft>
                <a:spcPct val="0"/>
              </a:spcAft>
              <a:buClrTx/>
            </a:pPr>
            <a:r>
              <a:rPr lang="en-US" altLang="en-US" sz="800" b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</a:rPr>
              <a:t>© 2013</a:t>
            </a:r>
            <a:r>
              <a:rPr lang="en-US" altLang="en-US" sz="800" b="0" baseline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</a:rPr>
              <a:t> </a:t>
            </a:r>
            <a:r>
              <a:rPr lang="en-US" altLang="en-US" sz="800" b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</a:rPr>
              <a:t>The </a:t>
            </a:r>
            <a:r>
              <a:rPr lang="en-US" altLang="en-US" sz="800" b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</a:rPr>
              <a:t>MITRE Corporation. All </a:t>
            </a:r>
            <a:r>
              <a:rPr lang="en-US" altLang="en-US" sz="800" b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</a:rPr>
              <a:t>rights reserved</a:t>
            </a:r>
            <a:r>
              <a:rPr lang="en-US" altLang="en-US" sz="800" b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</a:rPr>
              <a:t>.</a:t>
            </a:r>
            <a:endParaRPr lang="en-US" altLang="en-US" sz="800" b="0" dirty="0">
              <a:solidFill>
                <a:schemeClr val="tx1">
                  <a:lumMod val="50000"/>
                  <a:lumOff val="50000"/>
                </a:schemeClr>
              </a:solidFill>
              <a:latin typeface="Arial" pitchFamily="34" charset="0"/>
            </a:endParaRPr>
          </a:p>
        </p:txBody>
      </p:sp>
      <p:sp>
        <p:nvSpPr>
          <p:cNvPr id="9" name="Rectangle 9"/>
          <p:cNvSpPr>
            <a:spLocks noGrp="1" noChangeArrowheads="1"/>
          </p:cNvSpPr>
          <p:nvPr>
            <p:ph type="ctrTitle" sz="quarter" hasCustomPrompt="1"/>
          </p:nvPr>
        </p:nvSpPr>
        <p:spPr>
          <a:xfrm>
            <a:off x="757146" y="368932"/>
            <a:ext cx="7246620" cy="1981200"/>
          </a:xfrm>
        </p:spPr>
        <p:txBody>
          <a:bodyPr anchor="b" anchorCtr="0">
            <a:noAutofit/>
          </a:bodyPr>
          <a:lstStyle>
            <a:lvl1pPr algn="l">
              <a:lnSpc>
                <a:spcPts val="4400"/>
              </a:lnSpc>
              <a:defRPr sz="4000" b="1">
                <a:solidFill>
                  <a:schemeClr val="tx2"/>
                </a:solidFill>
                <a:latin typeface="Arial" pitchFamily="34" charset="0"/>
                <a:cs typeface="Times New Roman" pitchFamily="18" charset="0"/>
              </a:defRPr>
            </a:lvl1pPr>
          </a:lstStyle>
          <a:p>
            <a:r>
              <a:rPr lang="en-US" dirty="0" smtClean="0"/>
              <a:t>Title here</a:t>
            </a:r>
            <a:endParaRPr lang="en-US" dirty="0"/>
          </a:p>
        </p:txBody>
      </p:sp>
      <p:sp>
        <p:nvSpPr>
          <p:cNvPr id="10" name="Text Box 27"/>
          <p:cNvSpPr txBox="1">
            <a:spLocks noChangeArrowheads="1"/>
          </p:cNvSpPr>
          <p:nvPr/>
        </p:nvSpPr>
        <p:spPr bwMode="auto">
          <a:xfrm>
            <a:off x="740520" y="6541093"/>
            <a:ext cx="1981200" cy="2407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defTabSz="914400">
              <a:lnSpc>
                <a:spcPts val="1300"/>
              </a:lnSpc>
              <a:spcAft>
                <a:spcPct val="0"/>
              </a:spcAft>
            </a:pPr>
            <a:r>
              <a:rPr lang="en-US" sz="800" b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</a:rPr>
              <a:t>For </a:t>
            </a:r>
            <a:r>
              <a:rPr lang="en-US" sz="800" b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</a:rPr>
              <a:t>internal </a:t>
            </a:r>
            <a:r>
              <a:rPr lang="en-US" sz="800" b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</a:rPr>
              <a:t>MITRE </a:t>
            </a:r>
            <a:r>
              <a:rPr lang="en-US" sz="800" b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</a:rPr>
              <a:t>use</a:t>
            </a:r>
            <a:endParaRPr lang="en-US" sz="800" b="0" dirty="0">
              <a:solidFill>
                <a:schemeClr val="tx1">
                  <a:lumMod val="50000"/>
                  <a:lumOff val="50000"/>
                </a:schemeClr>
              </a:solidFill>
              <a:latin typeface="Arial" pitchFamily="34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0" y="0"/>
            <a:ext cx="407324" cy="2398143"/>
          </a:xfrm>
          <a:prstGeom prst="rect">
            <a:avLst/>
          </a:prstGeom>
          <a:solidFill>
            <a:srgbClr val="C1CD23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ts val="2500"/>
              </a:lnSpc>
              <a:spcBef>
                <a:spcPct val="0"/>
              </a:spcBef>
              <a:spcAft>
                <a:spcPts val="1000"/>
              </a:spcAft>
              <a:buClr>
                <a:srgbClr val="FDAA03"/>
              </a:buClr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5" name="Straight Connector 14"/>
          <p:cNvCxnSpPr/>
          <p:nvPr/>
        </p:nvCxnSpPr>
        <p:spPr bwMode="auto">
          <a:xfrm>
            <a:off x="823649" y="2448468"/>
            <a:ext cx="7944793" cy="0"/>
          </a:xfrm>
          <a:prstGeom prst="line">
            <a:avLst/>
          </a:prstGeom>
          <a:solidFill>
            <a:srgbClr val="FFCC99"/>
          </a:solidFill>
          <a:ln w="12700" cap="flat" cmpd="sng" algn="ctr">
            <a:solidFill>
              <a:srgbClr val="C1CD23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4" name="Rectangle 13"/>
          <p:cNvSpPr/>
          <p:nvPr/>
        </p:nvSpPr>
        <p:spPr bwMode="auto">
          <a:xfrm>
            <a:off x="0" y="2510287"/>
            <a:ext cx="407324" cy="4347713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ts val="2500"/>
              </a:lnSpc>
              <a:spcBef>
                <a:spcPct val="0"/>
              </a:spcBef>
              <a:spcAft>
                <a:spcPts val="1000"/>
              </a:spcAft>
              <a:buClr>
                <a:srgbClr val="FDAA03"/>
              </a:buClr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cxnSp>
        <p:nvCxnSpPr>
          <p:cNvPr id="16" name="Straight Connector 15"/>
          <p:cNvCxnSpPr/>
          <p:nvPr/>
        </p:nvCxnSpPr>
        <p:spPr bwMode="auto">
          <a:xfrm>
            <a:off x="823649" y="6534227"/>
            <a:ext cx="7944793" cy="0"/>
          </a:xfrm>
          <a:prstGeom prst="line">
            <a:avLst/>
          </a:prstGeom>
          <a:solidFill>
            <a:srgbClr val="FFCC99"/>
          </a:solidFill>
          <a:ln w="12700" cap="flat" cmpd="sng" algn="ctr">
            <a:solidFill>
              <a:srgbClr val="C1CD23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00433" y="6250820"/>
            <a:ext cx="670505" cy="24382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40520" y="106913"/>
            <a:ext cx="8030418" cy="184666"/>
          </a:xfrm>
          <a:prstGeom prst="rect">
            <a:avLst/>
          </a:prstGeom>
          <a:noFill/>
        </p:spPr>
        <p:txBody>
          <a:bodyPr wrap="square" lIns="91440" tIns="0" rIns="0" bIns="0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1200" i="0" smtClean="0">
                <a:solidFill>
                  <a:schemeClr val="tx2"/>
                </a:solidFill>
                <a:latin typeface="Arial" pitchFamily="34" charset="0"/>
                <a:ea typeface="Verdana" pitchFamily="34" charset="0"/>
                <a:cs typeface="Verdana" pitchFamily="34" charset="0"/>
              </a:rPr>
              <a:t>Center or Organization Name Here</a:t>
            </a:r>
            <a:endParaRPr lang="en-US" sz="1200" i="0">
              <a:solidFill>
                <a:schemeClr val="tx2"/>
              </a:solidFill>
              <a:latin typeface="Arial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62045" y="4353828"/>
            <a:ext cx="901208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1400"/>
              </a:lnSpc>
              <a:spcAft>
                <a:spcPts val="600"/>
              </a:spcAft>
            </a:pPr>
            <a:r>
              <a:rPr lang="en-US" sz="1400" smtClean="0">
                <a:latin typeface="Arial" pitchFamily="34" charset="0"/>
                <a:ea typeface="Verdana" pitchFamily="34" charset="0"/>
                <a:cs typeface="Verdana" pitchFamily="34" charset="0"/>
              </a:rPr>
              <a:t>Optional</a:t>
            </a:r>
            <a:r>
              <a:rPr lang="en-US" sz="1400" baseline="0" smtClean="0">
                <a:latin typeface="Arial" pitchFamily="34" charset="0"/>
                <a:ea typeface="Verdana" pitchFamily="34" charset="0"/>
                <a:cs typeface="Verdana" pitchFamily="34" charset="0"/>
              </a:rPr>
              <a:t> </a:t>
            </a:r>
          </a:p>
          <a:p>
            <a:pPr algn="ctr">
              <a:lnSpc>
                <a:spcPts val="1400"/>
              </a:lnSpc>
              <a:spcAft>
                <a:spcPts val="600"/>
              </a:spcAft>
            </a:pPr>
            <a:r>
              <a:rPr lang="en-US" sz="1400" smtClean="0">
                <a:latin typeface="Arial" pitchFamily="34" charset="0"/>
                <a:ea typeface="Verdana" pitchFamily="34" charset="0"/>
                <a:cs typeface="Verdana" pitchFamily="34" charset="0"/>
              </a:rPr>
              <a:t>Image</a:t>
            </a:r>
            <a:endParaRPr lang="en-US" sz="1400" dirty="0" smtClean="0">
              <a:latin typeface="Arial" pitchFamily="34" charset="0"/>
              <a:ea typeface="Verdana" pitchFamily="34" charset="0"/>
              <a:cs typeface="Verdana" pitchFamily="34" charset="0"/>
            </a:endParaRPr>
          </a:p>
          <a:p>
            <a:pPr algn="ctr">
              <a:lnSpc>
                <a:spcPts val="1400"/>
              </a:lnSpc>
              <a:spcAft>
                <a:spcPts val="600"/>
              </a:spcAft>
            </a:pPr>
            <a:r>
              <a:rPr lang="en-US" sz="1400" dirty="0" smtClean="0">
                <a:latin typeface="Arial" pitchFamily="34" charset="0"/>
                <a:ea typeface="Verdana" pitchFamily="34" charset="0"/>
                <a:cs typeface="Verdana" pitchFamily="34" charset="0"/>
              </a:rPr>
              <a:t>Here</a:t>
            </a:r>
            <a:endParaRPr lang="en-US" sz="1400" dirty="0">
              <a:latin typeface="Arial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372959" y="4353828"/>
            <a:ext cx="901208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1400"/>
              </a:lnSpc>
              <a:spcAft>
                <a:spcPts val="600"/>
              </a:spcAft>
            </a:pPr>
            <a:r>
              <a:rPr lang="en-US" sz="1400" smtClean="0">
                <a:latin typeface="Arial" pitchFamily="34" charset="0"/>
                <a:ea typeface="Verdana" pitchFamily="34" charset="0"/>
                <a:cs typeface="Verdana" pitchFamily="34" charset="0"/>
              </a:rPr>
              <a:t>Optional</a:t>
            </a:r>
            <a:r>
              <a:rPr lang="en-US" sz="1400" baseline="0" smtClean="0">
                <a:latin typeface="Arial" pitchFamily="34" charset="0"/>
                <a:ea typeface="Verdana" pitchFamily="34" charset="0"/>
                <a:cs typeface="Verdana" pitchFamily="34" charset="0"/>
              </a:rPr>
              <a:t> </a:t>
            </a:r>
          </a:p>
          <a:p>
            <a:pPr algn="ctr">
              <a:lnSpc>
                <a:spcPts val="1400"/>
              </a:lnSpc>
              <a:spcAft>
                <a:spcPts val="600"/>
              </a:spcAft>
            </a:pPr>
            <a:r>
              <a:rPr lang="en-US" sz="1400" smtClean="0">
                <a:latin typeface="Arial" pitchFamily="34" charset="0"/>
                <a:ea typeface="Verdana" pitchFamily="34" charset="0"/>
                <a:cs typeface="Verdana" pitchFamily="34" charset="0"/>
              </a:rPr>
              <a:t>Image</a:t>
            </a:r>
            <a:endParaRPr lang="en-US" sz="1400" dirty="0" smtClean="0">
              <a:latin typeface="Arial" pitchFamily="34" charset="0"/>
              <a:ea typeface="Verdana" pitchFamily="34" charset="0"/>
              <a:cs typeface="Verdana" pitchFamily="34" charset="0"/>
            </a:endParaRPr>
          </a:p>
          <a:p>
            <a:pPr algn="ctr">
              <a:lnSpc>
                <a:spcPts val="1400"/>
              </a:lnSpc>
              <a:spcAft>
                <a:spcPts val="600"/>
              </a:spcAft>
            </a:pPr>
            <a:r>
              <a:rPr lang="en-US" sz="1400" dirty="0" smtClean="0">
                <a:latin typeface="Arial" pitchFamily="34" charset="0"/>
                <a:ea typeface="Verdana" pitchFamily="34" charset="0"/>
                <a:cs typeface="Verdana" pitchFamily="34" charset="0"/>
              </a:rPr>
              <a:t>Here</a:t>
            </a:r>
            <a:endParaRPr lang="en-US" sz="1400" dirty="0">
              <a:latin typeface="Arial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683873" y="4353828"/>
            <a:ext cx="901208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1400"/>
              </a:lnSpc>
              <a:spcAft>
                <a:spcPts val="600"/>
              </a:spcAft>
            </a:pPr>
            <a:r>
              <a:rPr lang="en-US" sz="1400" smtClean="0">
                <a:latin typeface="Arial" pitchFamily="34" charset="0"/>
                <a:ea typeface="Verdana" pitchFamily="34" charset="0"/>
                <a:cs typeface="Verdana" pitchFamily="34" charset="0"/>
              </a:rPr>
              <a:t>Optional</a:t>
            </a:r>
            <a:r>
              <a:rPr lang="en-US" sz="1400" baseline="0" smtClean="0">
                <a:latin typeface="Arial" pitchFamily="34" charset="0"/>
                <a:ea typeface="Verdana" pitchFamily="34" charset="0"/>
                <a:cs typeface="Verdana" pitchFamily="34" charset="0"/>
              </a:rPr>
              <a:t> </a:t>
            </a:r>
          </a:p>
          <a:p>
            <a:pPr algn="ctr">
              <a:lnSpc>
                <a:spcPts val="1400"/>
              </a:lnSpc>
              <a:spcAft>
                <a:spcPts val="600"/>
              </a:spcAft>
            </a:pPr>
            <a:r>
              <a:rPr lang="en-US" sz="1400" smtClean="0">
                <a:latin typeface="Arial" pitchFamily="34" charset="0"/>
                <a:ea typeface="Verdana" pitchFamily="34" charset="0"/>
                <a:cs typeface="Verdana" pitchFamily="34" charset="0"/>
              </a:rPr>
              <a:t>Image</a:t>
            </a:r>
            <a:endParaRPr lang="en-US" sz="1400" dirty="0" smtClean="0">
              <a:latin typeface="Arial" pitchFamily="34" charset="0"/>
              <a:ea typeface="Verdana" pitchFamily="34" charset="0"/>
              <a:cs typeface="Verdana" pitchFamily="34" charset="0"/>
            </a:endParaRPr>
          </a:p>
          <a:p>
            <a:pPr algn="ctr">
              <a:lnSpc>
                <a:spcPts val="1400"/>
              </a:lnSpc>
              <a:spcAft>
                <a:spcPts val="600"/>
              </a:spcAft>
            </a:pPr>
            <a:r>
              <a:rPr lang="en-US" sz="1400" dirty="0" smtClean="0">
                <a:latin typeface="Arial" pitchFamily="34" charset="0"/>
                <a:ea typeface="Verdana" pitchFamily="34" charset="0"/>
                <a:cs typeface="Verdana" pitchFamily="34" charset="0"/>
              </a:rPr>
              <a:t>Here</a:t>
            </a:r>
            <a:endParaRPr lang="en-US" sz="1400" dirty="0">
              <a:latin typeface="Arial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4994787" y="4353828"/>
            <a:ext cx="901208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1400"/>
              </a:lnSpc>
              <a:spcAft>
                <a:spcPts val="600"/>
              </a:spcAft>
            </a:pPr>
            <a:r>
              <a:rPr lang="en-US" sz="1400" smtClean="0">
                <a:latin typeface="Arial" pitchFamily="34" charset="0"/>
                <a:ea typeface="Verdana" pitchFamily="34" charset="0"/>
                <a:cs typeface="Verdana" pitchFamily="34" charset="0"/>
              </a:rPr>
              <a:t>Optional</a:t>
            </a:r>
            <a:r>
              <a:rPr lang="en-US" sz="1400" baseline="0" smtClean="0">
                <a:latin typeface="Arial" pitchFamily="34" charset="0"/>
                <a:ea typeface="Verdana" pitchFamily="34" charset="0"/>
                <a:cs typeface="Verdana" pitchFamily="34" charset="0"/>
              </a:rPr>
              <a:t> </a:t>
            </a:r>
          </a:p>
          <a:p>
            <a:pPr algn="ctr">
              <a:lnSpc>
                <a:spcPts val="1400"/>
              </a:lnSpc>
              <a:spcAft>
                <a:spcPts val="600"/>
              </a:spcAft>
            </a:pPr>
            <a:r>
              <a:rPr lang="en-US" sz="1400" smtClean="0">
                <a:latin typeface="Arial" pitchFamily="34" charset="0"/>
                <a:ea typeface="Verdana" pitchFamily="34" charset="0"/>
                <a:cs typeface="Verdana" pitchFamily="34" charset="0"/>
              </a:rPr>
              <a:t>Image</a:t>
            </a:r>
            <a:endParaRPr lang="en-US" sz="1400" dirty="0" smtClean="0">
              <a:latin typeface="Arial" pitchFamily="34" charset="0"/>
              <a:ea typeface="Verdana" pitchFamily="34" charset="0"/>
              <a:cs typeface="Verdana" pitchFamily="34" charset="0"/>
            </a:endParaRPr>
          </a:p>
          <a:p>
            <a:pPr algn="ctr">
              <a:lnSpc>
                <a:spcPts val="1400"/>
              </a:lnSpc>
              <a:spcAft>
                <a:spcPts val="600"/>
              </a:spcAft>
            </a:pPr>
            <a:r>
              <a:rPr lang="en-US" sz="1400" dirty="0" smtClean="0">
                <a:latin typeface="Arial" pitchFamily="34" charset="0"/>
                <a:ea typeface="Verdana" pitchFamily="34" charset="0"/>
                <a:cs typeface="Verdana" pitchFamily="34" charset="0"/>
              </a:rPr>
              <a:t>Here</a:t>
            </a:r>
            <a:endParaRPr lang="en-US" sz="1400" dirty="0">
              <a:latin typeface="Arial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305701" y="4353828"/>
            <a:ext cx="901208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1400"/>
              </a:lnSpc>
              <a:spcAft>
                <a:spcPts val="600"/>
              </a:spcAft>
            </a:pPr>
            <a:r>
              <a:rPr lang="en-US" sz="1400" smtClean="0">
                <a:latin typeface="Arial" pitchFamily="34" charset="0"/>
                <a:ea typeface="Verdana" pitchFamily="34" charset="0"/>
                <a:cs typeface="Verdana" pitchFamily="34" charset="0"/>
              </a:rPr>
              <a:t>Optional</a:t>
            </a:r>
            <a:r>
              <a:rPr lang="en-US" sz="1400" baseline="0" smtClean="0">
                <a:latin typeface="Arial" pitchFamily="34" charset="0"/>
                <a:ea typeface="Verdana" pitchFamily="34" charset="0"/>
                <a:cs typeface="Verdana" pitchFamily="34" charset="0"/>
              </a:rPr>
              <a:t> </a:t>
            </a:r>
          </a:p>
          <a:p>
            <a:pPr algn="ctr">
              <a:lnSpc>
                <a:spcPts val="1400"/>
              </a:lnSpc>
              <a:spcAft>
                <a:spcPts val="600"/>
              </a:spcAft>
            </a:pPr>
            <a:r>
              <a:rPr lang="en-US" sz="1400" smtClean="0">
                <a:latin typeface="Arial" pitchFamily="34" charset="0"/>
                <a:ea typeface="Verdana" pitchFamily="34" charset="0"/>
                <a:cs typeface="Verdana" pitchFamily="34" charset="0"/>
              </a:rPr>
              <a:t>Image</a:t>
            </a:r>
            <a:endParaRPr lang="en-US" sz="1400" dirty="0" smtClean="0">
              <a:latin typeface="Arial" pitchFamily="34" charset="0"/>
              <a:ea typeface="Verdana" pitchFamily="34" charset="0"/>
              <a:cs typeface="Verdana" pitchFamily="34" charset="0"/>
            </a:endParaRPr>
          </a:p>
          <a:p>
            <a:pPr algn="ctr">
              <a:lnSpc>
                <a:spcPts val="1400"/>
              </a:lnSpc>
              <a:spcAft>
                <a:spcPts val="600"/>
              </a:spcAft>
            </a:pPr>
            <a:r>
              <a:rPr lang="en-US" sz="1400" dirty="0" smtClean="0">
                <a:latin typeface="Arial" pitchFamily="34" charset="0"/>
                <a:ea typeface="Verdana" pitchFamily="34" charset="0"/>
                <a:cs typeface="Verdana" pitchFamily="34" charset="0"/>
              </a:rPr>
              <a:t>Here</a:t>
            </a:r>
            <a:endParaRPr lang="en-US" sz="1400" dirty="0">
              <a:latin typeface="Arial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7616615" y="4353828"/>
            <a:ext cx="901208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1400"/>
              </a:lnSpc>
              <a:spcAft>
                <a:spcPts val="600"/>
              </a:spcAft>
            </a:pPr>
            <a:r>
              <a:rPr lang="en-US" sz="1400" smtClean="0">
                <a:latin typeface="Arial" pitchFamily="34" charset="0"/>
                <a:ea typeface="Verdana" pitchFamily="34" charset="0"/>
                <a:cs typeface="Verdana" pitchFamily="34" charset="0"/>
              </a:rPr>
              <a:t>Optional</a:t>
            </a:r>
            <a:r>
              <a:rPr lang="en-US" sz="1400" baseline="0" smtClean="0">
                <a:latin typeface="Arial" pitchFamily="34" charset="0"/>
                <a:ea typeface="Verdana" pitchFamily="34" charset="0"/>
                <a:cs typeface="Verdana" pitchFamily="34" charset="0"/>
              </a:rPr>
              <a:t> </a:t>
            </a:r>
          </a:p>
          <a:p>
            <a:pPr algn="ctr">
              <a:lnSpc>
                <a:spcPts val="1400"/>
              </a:lnSpc>
              <a:spcAft>
                <a:spcPts val="600"/>
              </a:spcAft>
            </a:pPr>
            <a:r>
              <a:rPr lang="en-US" sz="1400" smtClean="0">
                <a:latin typeface="Arial" pitchFamily="34" charset="0"/>
                <a:ea typeface="Verdana" pitchFamily="34" charset="0"/>
                <a:cs typeface="Verdana" pitchFamily="34" charset="0"/>
              </a:rPr>
              <a:t>Image</a:t>
            </a:r>
            <a:endParaRPr lang="en-US" sz="1400" dirty="0" smtClean="0">
              <a:latin typeface="Arial" pitchFamily="34" charset="0"/>
              <a:ea typeface="Verdana" pitchFamily="34" charset="0"/>
              <a:cs typeface="Verdana" pitchFamily="34" charset="0"/>
            </a:endParaRPr>
          </a:p>
          <a:p>
            <a:pPr algn="ctr">
              <a:lnSpc>
                <a:spcPts val="1400"/>
              </a:lnSpc>
              <a:spcAft>
                <a:spcPts val="600"/>
              </a:spcAft>
            </a:pPr>
            <a:r>
              <a:rPr lang="en-US" sz="1400" dirty="0" smtClean="0">
                <a:latin typeface="Arial" pitchFamily="34" charset="0"/>
                <a:ea typeface="Verdana" pitchFamily="34" charset="0"/>
                <a:cs typeface="Verdana" pitchFamily="34" charset="0"/>
              </a:rPr>
              <a:t>Here</a:t>
            </a:r>
            <a:endParaRPr lang="en-US" sz="1400" dirty="0">
              <a:latin typeface="Arial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4947211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8229600" cy="86836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447800"/>
            <a:ext cx="8229600" cy="4953000"/>
          </a:xfrm>
          <a:prstGeom prst="rect">
            <a:avLst/>
          </a:prstGeom>
        </p:spPr>
        <p:txBody>
          <a:bodyPr vert="horz" lIns="91440" tIns="45720" rIns="91440" bIns="45720" rtlCol="0" anchor="ctr" anchorCtr="1">
            <a:no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cxnSp>
        <p:nvCxnSpPr>
          <p:cNvPr id="9" name="Straight Connector 8"/>
          <p:cNvCxnSpPr/>
          <p:nvPr/>
        </p:nvCxnSpPr>
        <p:spPr bwMode="auto">
          <a:xfrm>
            <a:off x="618308" y="1295400"/>
            <a:ext cx="8220892" cy="0"/>
          </a:xfrm>
          <a:prstGeom prst="line">
            <a:avLst/>
          </a:prstGeom>
          <a:solidFill>
            <a:srgbClr val="FFCC99"/>
          </a:solidFill>
          <a:ln w="12700" cap="flat" cmpd="sng" algn="ctr">
            <a:solidFill>
              <a:srgbClr val="C1CD23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0" name="Rectangle 9"/>
          <p:cNvSpPr/>
          <p:nvPr/>
        </p:nvSpPr>
        <p:spPr bwMode="auto">
          <a:xfrm>
            <a:off x="0" y="1"/>
            <a:ext cx="407324" cy="1219200"/>
          </a:xfrm>
          <a:prstGeom prst="rect">
            <a:avLst/>
          </a:prstGeom>
          <a:solidFill>
            <a:srgbClr val="C1CD23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ts val="2500"/>
              </a:lnSpc>
              <a:spcBef>
                <a:spcPct val="0"/>
              </a:spcBef>
              <a:spcAft>
                <a:spcPts val="1000"/>
              </a:spcAft>
              <a:buClr>
                <a:srgbClr val="FDAA03"/>
              </a:buClr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0" y="1371601"/>
            <a:ext cx="407324" cy="54864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ts val="2500"/>
              </a:lnSpc>
              <a:spcBef>
                <a:spcPct val="0"/>
              </a:spcBef>
              <a:spcAft>
                <a:spcPts val="1000"/>
              </a:spcAft>
              <a:buClr>
                <a:srgbClr val="FDAA03"/>
              </a:buClr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85947" y="6540145"/>
            <a:ext cx="670505" cy="24382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27132" y="6609685"/>
            <a:ext cx="5773668" cy="1231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altLang="en-US" sz="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© 2014 The MITRE Corporation. All rights reserved. </a:t>
            </a:r>
            <a:endParaRPr 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8" r:id="rId11"/>
    <p:sldLayoutId id="2147483692" r:id="rId12"/>
  </p:sldLayoutIdLst>
  <p:timing>
    <p:tnLst>
      <p:par>
        <p:cTn id="1" dur="indefinite" restart="never" nodeType="tmRoot"/>
      </p:par>
    </p:tnLst>
  </p:timing>
  <p:hf sldNum="0" hdr="0" dt="0"/>
  <p:txStyles>
    <p:titleStyle>
      <a:lvl1pPr algn="l" defTabSz="914400" rtl="0" eaLnBrk="1" latinLnBrk="0" hangingPunct="1">
        <a:lnSpc>
          <a:spcPts val="3200"/>
        </a:lnSpc>
        <a:spcBef>
          <a:spcPct val="0"/>
        </a:spcBef>
        <a:buNone/>
        <a:defRPr lang="en-US" sz="3200" b="1" kern="1200">
          <a:solidFill>
            <a:schemeClr val="tx2"/>
          </a:solidFill>
          <a:latin typeface="Arial" pitchFamily="34" charset="0"/>
          <a:ea typeface="Verdana" pitchFamily="34" charset="0"/>
          <a:cs typeface="Arial" pitchFamily="34" charset="0"/>
        </a:defRPr>
      </a:lvl1pPr>
    </p:titleStyle>
    <p:bodyStyle>
      <a:lvl1pPr marL="231775" indent="-231775" algn="l" defTabSz="914400" rtl="0" eaLnBrk="1" latinLnBrk="0" hangingPunct="1">
        <a:spcBef>
          <a:spcPts val="0"/>
        </a:spcBef>
        <a:spcAft>
          <a:spcPts val="600"/>
        </a:spcAft>
        <a:buClr>
          <a:schemeClr val="tx2"/>
        </a:buClr>
        <a:buSzPct val="120000"/>
        <a:buFont typeface="Wingdings" pitchFamily="2" charset="2"/>
        <a:buChar char="§"/>
        <a:defRPr sz="2400" b="1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515938" indent="-228600" algn="l" defTabSz="914400" rtl="0" eaLnBrk="1" latinLnBrk="0" hangingPunct="1">
        <a:spcBef>
          <a:spcPts val="0"/>
        </a:spcBef>
        <a:spcAft>
          <a:spcPts val="600"/>
        </a:spcAft>
        <a:buClr>
          <a:schemeClr val="tx2"/>
        </a:buClr>
        <a:buFont typeface="Arial" pitchFamily="34" charset="0"/>
        <a:buChar char="–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747713" indent="-231775" algn="l" defTabSz="914400" rtl="0" eaLnBrk="1" latinLnBrk="0" hangingPunct="1">
        <a:spcBef>
          <a:spcPts val="0"/>
        </a:spcBef>
        <a:spcAft>
          <a:spcPts val="600"/>
        </a:spcAft>
        <a:buClr>
          <a:schemeClr val="tx2"/>
        </a:buClr>
        <a:buSzPct val="110000"/>
        <a:buFont typeface="Wingdings" pitchFamily="2" charset="2"/>
        <a:buChar char="§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030288" indent="-228600" algn="l" defTabSz="914400" rtl="0" eaLnBrk="1" latinLnBrk="0" hangingPunct="1">
        <a:spcBef>
          <a:spcPts val="0"/>
        </a:spcBef>
        <a:spcAft>
          <a:spcPts val="600"/>
        </a:spcAft>
        <a:buClr>
          <a:schemeClr val="tx2"/>
        </a:buClr>
        <a:buFont typeface="Arial" pitchFamily="34" charset="0"/>
        <a:buChar char="–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1319213" indent="-228600" algn="l" defTabSz="914400" rtl="0" eaLnBrk="1" latinLnBrk="0" hangingPunct="1">
        <a:spcBef>
          <a:spcPts val="0"/>
        </a:spcBef>
        <a:spcAft>
          <a:spcPts val="600"/>
        </a:spcAft>
        <a:buClr>
          <a:schemeClr val="tx2"/>
        </a:buClr>
        <a:buSzPct val="60000"/>
        <a:buFont typeface="Wingdings" pitchFamily="2" charset="2"/>
        <a:buChar char="q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1608138" indent="-228600" algn="l" defTabSz="914400" rtl="0" eaLnBrk="1" latinLnBrk="0" hangingPunct="1">
        <a:spcBef>
          <a:spcPts val="0"/>
        </a:spcBef>
        <a:spcAft>
          <a:spcPts val="600"/>
        </a:spcAft>
        <a:buClr>
          <a:schemeClr val="tx2"/>
        </a:buClr>
        <a:buFont typeface="Helvetica LT Std" pitchFamily="34" charset="0"/>
        <a:buChar char="–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jp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sz="quarter"/>
          </p:nvPr>
        </p:nvSpPr>
        <p:spPr>
          <a:xfrm>
            <a:off x="395707" y="381000"/>
            <a:ext cx="8762999" cy="1536068"/>
          </a:xfrm>
        </p:spPr>
        <p:txBody>
          <a:bodyPr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dirty="0" smtClean="0"/>
              <a:t>CWE </a:t>
            </a:r>
            <a:r>
              <a:rPr lang="en-US" dirty="0"/>
              <a:t>version </a:t>
            </a:r>
            <a:r>
              <a:rPr lang="en-US" dirty="0" smtClean="0"/>
              <a:t>3.0</a:t>
            </a:r>
            <a:br>
              <a:rPr lang="en-US" dirty="0" smtClean="0"/>
            </a:br>
            <a:r>
              <a:rPr lang="en-US" dirty="0"/>
              <a:t>(</a:t>
            </a:r>
            <a:r>
              <a:rPr lang="en-US" dirty="0" smtClean="0"/>
              <a:t>moving </a:t>
            </a:r>
            <a:r>
              <a:rPr lang="en-US" dirty="0"/>
              <a:t>beyond </a:t>
            </a:r>
            <a:r>
              <a:rPr lang="en-US" dirty="0" smtClean="0"/>
              <a:t>software)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02557" y="2590800"/>
            <a:ext cx="4302843" cy="1954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000" b="1" dirty="0" smtClean="0">
                <a:solidFill>
                  <a:schemeClr val="tx2"/>
                </a:solidFill>
                <a:ea typeface="Verdana" pitchFamily="34" charset="0"/>
                <a:cs typeface="Verdana" pitchFamily="34" charset="0"/>
              </a:rPr>
              <a:t>Robert A. Martin</a:t>
            </a:r>
            <a:endParaRPr lang="en-US" sz="2000" b="1" dirty="0">
              <a:solidFill>
                <a:schemeClr val="tx2"/>
              </a:solidFill>
              <a:ea typeface="Verdana" pitchFamily="34" charset="0"/>
              <a:cs typeface="Verdana" pitchFamily="34" charset="0"/>
            </a:endParaRPr>
          </a:p>
          <a:p>
            <a:pPr>
              <a:spcAft>
                <a:spcPts val="600"/>
              </a:spcAft>
            </a:pPr>
            <a:r>
              <a:rPr lang="en-US" sz="1400" b="1" dirty="0" smtClean="0">
                <a:solidFill>
                  <a:schemeClr val="tx2"/>
                </a:solidFill>
                <a:ea typeface="Verdana" pitchFamily="34" charset="0"/>
                <a:cs typeface="Verdana" pitchFamily="34" charset="0"/>
              </a:rPr>
              <a:t>Senior Principal Engineer</a:t>
            </a:r>
          </a:p>
          <a:p>
            <a:pPr>
              <a:spcAft>
                <a:spcPts val="600"/>
              </a:spcAft>
            </a:pPr>
            <a:r>
              <a:rPr lang="en-US" sz="1400" b="1" dirty="0" smtClean="0">
                <a:solidFill>
                  <a:schemeClr val="tx2"/>
                </a:solidFill>
                <a:ea typeface="Verdana" pitchFamily="34" charset="0"/>
                <a:cs typeface="Verdana" pitchFamily="34" charset="0"/>
              </a:rPr>
              <a:t>Cyber Security Center </a:t>
            </a:r>
          </a:p>
          <a:p>
            <a:pPr>
              <a:spcAft>
                <a:spcPts val="600"/>
              </a:spcAft>
            </a:pPr>
            <a:r>
              <a:rPr lang="en-US" sz="1400" b="1" dirty="0" smtClean="0">
                <a:solidFill>
                  <a:schemeClr val="tx2"/>
                </a:solidFill>
                <a:ea typeface="Verdana" pitchFamily="34" charset="0"/>
                <a:cs typeface="Verdana" pitchFamily="34" charset="0"/>
              </a:rPr>
              <a:t>Center for National Security</a:t>
            </a:r>
            <a:endParaRPr lang="en-US" sz="1400" b="1" dirty="0">
              <a:solidFill>
                <a:schemeClr val="tx2"/>
              </a:solidFill>
              <a:ea typeface="Verdana" pitchFamily="34" charset="0"/>
              <a:cs typeface="Verdana" pitchFamily="34" charset="0"/>
            </a:endParaRPr>
          </a:p>
          <a:p>
            <a:pPr>
              <a:spcAft>
                <a:spcPts val="600"/>
              </a:spcAft>
            </a:pPr>
            <a:r>
              <a:rPr lang="en-US" sz="1400" b="1" dirty="0">
                <a:solidFill>
                  <a:schemeClr val="tx2"/>
                </a:solidFill>
                <a:ea typeface="Verdana" pitchFamily="34" charset="0"/>
                <a:cs typeface="Verdana" pitchFamily="34" charset="0"/>
              </a:rPr>
              <a:t>The MITRE </a:t>
            </a:r>
            <a:r>
              <a:rPr lang="en-US" sz="1400" b="1" dirty="0" smtClean="0">
                <a:solidFill>
                  <a:schemeClr val="tx2"/>
                </a:solidFill>
                <a:ea typeface="Verdana" pitchFamily="34" charset="0"/>
                <a:cs typeface="Verdana" pitchFamily="34" charset="0"/>
              </a:rPr>
              <a:t>Corporation</a:t>
            </a:r>
            <a:endParaRPr lang="en-US" sz="1400" b="1" dirty="0">
              <a:solidFill>
                <a:schemeClr val="tx2"/>
              </a:solidFill>
              <a:ea typeface="Verdana" pitchFamily="34" charset="0"/>
              <a:cs typeface="Verdana" pitchFamily="34" charset="0"/>
            </a:endParaRPr>
          </a:p>
          <a:p>
            <a:pPr>
              <a:spcAft>
                <a:spcPts val="600"/>
              </a:spcAft>
            </a:pPr>
            <a:endParaRPr lang="en-US" sz="2000" b="1" dirty="0">
              <a:solidFill>
                <a:schemeClr val="tx2"/>
              </a:solidFill>
              <a:ea typeface="Verdana" pitchFamily="34" charset="0"/>
              <a:cs typeface="Verdana" pitchFamily="34" charset="0"/>
            </a:endParaRPr>
          </a:p>
        </p:txBody>
      </p:sp>
      <p:pic>
        <p:nvPicPr>
          <p:cNvPr id="4" name="Picture 3" descr="Picture 1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10653" y="2611538"/>
            <a:ext cx="4710545" cy="353290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33341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91141"/>
            <a:ext cx="8686799" cy="580929"/>
          </a:xfrm>
        </p:spPr>
        <p:txBody>
          <a:bodyPr>
            <a:noAutofit/>
          </a:bodyPr>
          <a:lstStyle/>
          <a:p>
            <a:pPr lvl="0">
              <a:lnSpc>
                <a:spcPct val="80000"/>
              </a:lnSpc>
            </a:pPr>
            <a:r>
              <a:rPr lang="en-US" sz="2800" b="1" kern="0" dirty="0">
                <a:solidFill>
                  <a:srgbClr val="005F9E"/>
                </a:solidFill>
              </a:rPr>
              <a:t>Technical Impacts – </a:t>
            </a:r>
            <a:r>
              <a:rPr lang="en-US" sz="2800" b="1" kern="0" dirty="0" smtClean="0">
                <a:solidFill>
                  <a:srgbClr val="005F9E"/>
                </a:solidFill>
              </a:rPr>
              <a:t>Common Consequences</a:t>
            </a:r>
            <a:endParaRPr lang="en-US" sz="2800" dirty="0">
              <a:solidFill>
                <a:srgbClr val="005F9E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09600" y="762000"/>
            <a:ext cx="7207349" cy="4495800"/>
            <a:chOff x="609600" y="762000"/>
            <a:chExt cx="7207349" cy="4495800"/>
          </a:xfrm>
        </p:grpSpPr>
        <p:pic>
          <p:nvPicPr>
            <p:cNvPr id="3" name="Picture 2" descr="FirefoxScreenSnapz001.jpg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09600" y="762000"/>
              <a:ext cx="7207349" cy="44958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5" name="Picture 4" descr="FirefoxScreenSnapz002.jpg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524000" y="2337122"/>
              <a:ext cx="6268684" cy="2920678"/>
            </a:xfrm>
            <a:prstGeom prst="rect">
              <a:avLst/>
            </a:prstGeom>
          </p:spPr>
        </p:pic>
      </p:grpSp>
      <p:pic>
        <p:nvPicPr>
          <p:cNvPr id="8" name="Picture 7" descr="FirefoxScreenSnapz003.jp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28999" y="2590800"/>
            <a:ext cx="5726893" cy="3894427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410882" y="255840"/>
            <a:ext cx="7657720" cy="567419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ts val="3200"/>
              </a:lnSpc>
              <a:spcBef>
                <a:spcPct val="0"/>
              </a:spcBef>
              <a:buNone/>
              <a:defRPr lang="en-US" sz="3200" b="1" kern="1200">
                <a:solidFill>
                  <a:schemeClr val="tx2"/>
                </a:solidFill>
                <a:latin typeface="Arial" pitchFamily="34" charset="0"/>
                <a:ea typeface="Verdana" pitchFamily="34" charset="0"/>
                <a:cs typeface="Arial" pitchFamily="34" charset="0"/>
              </a:defRPr>
            </a:lvl1pPr>
          </a:lstStyle>
          <a:p>
            <a:pPr fontAlgn="base">
              <a:lnSpc>
                <a:spcPct val="80000"/>
              </a:lnSpc>
              <a:spcAft>
                <a:spcPct val="0"/>
              </a:spcAft>
            </a:pPr>
            <a:r>
              <a:rPr sz="2800" kern="0" dirty="0" smtClean="0">
                <a:solidFill>
                  <a:srgbClr val="005F9E"/>
                </a:solidFill>
              </a:rPr>
              <a:t>Detection Methods</a:t>
            </a:r>
            <a:endParaRPr sz="2800" dirty="0">
              <a:solidFill>
                <a:srgbClr val="005F9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6358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81000" y="0"/>
            <a:ext cx="8539271" cy="685800"/>
          </a:xfrm>
        </p:spPr>
        <p:txBody>
          <a:bodyPr/>
          <a:lstStyle/>
          <a:p>
            <a:r>
              <a:rPr lang="en-US" dirty="0" smtClean="0"/>
              <a:t>New Detection Methods Launched Feb 17</a:t>
            </a:r>
            <a:endParaRPr lang="en-US" dirty="0"/>
          </a:p>
        </p:txBody>
      </p:sp>
      <p:pic>
        <p:nvPicPr>
          <p:cNvPr id="6" name="Picture 5" descr="FirefoxScreenSnapz002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600" y="533400"/>
            <a:ext cx="9144000" cy="6454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276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FirefoxScreenSnapz00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9144000" cy="6562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872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970594" y="5424606"/>
            <a:ext cx="3097206" cy="12054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b="1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Which static analysis tools and Pen Testing services find the CWEs I care about?</a:t>
            </a:r>
            <a:endParaRPr lang="en-US" sz="2000" b="1" dirty="0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81000" y="329624"/>
            <a:ext cx="8763001" cy="584776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3200" b="1" dirty="0" smtClean="0">
                <a:solidFill>
                  <a:srgbClr val="005F9E"/>
                </a:solidFill>
                <a:latin typeface="Arial" charset="0"/>
                <a:cs typeface="Arial" charset="0"/>
              </a:rPr>
              <a:t>Utilizing a Priority List of Weaknesses</a:t>
            </a:r>
            <a:endParaRPr lang="en-US" sz="3200" b="1" dirty="0">
              <a:solidFill>
                <a:srgbClr val="005F9E"/>
              </a:solidFill>
              <a:latin typeface="Arial" charset="0"/>
              <a:cs typeface="Arial" charset="0"/>
            </a:endParaRPr>
          </a:p>
        </p:txBody>
      </p:sp>
      <p:sp>
        <p:nvSpPr>
          <p:cNvPr id="4" name="Oval 3"/>
          <p:cNvSpPr/>
          <p:nvPr/>
        </p:nvSpPr>
        <p:spPr>
          <a:xfrm>
            <a:off x="6000342" y="3271956"/>
            <a:ext cx="1981200" cy="1905000"/>
          </a:xfrm>
          <a:prstGeom prst="ellipse">
            <a:avLst/>
          </a:prstGeom>
          <a:solidFill>
            <a:srgbClr val="C6401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rgbClr val="FFFFFF"/>
                </a:solidFill>
                <a:latin typeface="Tahoma"/>
              </a:rPr>
              <a:t>Most Important Weaknesses</a:t>
            </a:r>
          </a:p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rgbClr val="FFFFFF"/>
                </a:solidFill>
                <a:latin typeface="Tahoma"/>
              </a:rPr>
              <a:t>(CWEs)</a:t>
            </a:r>
            <a:endParaRPr lang="en-US" sz="1600" b="1" dirty="0">
              <a:solidFill>
                <a:srgbClr val="FFFFFF"/>
              </a:solidFill>
              <a:latin typeface="Tahom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49442" y="1600201"/>
            <a:ext cx="1371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2000" b="1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Code Review</a:t>
            </a:r>
            <a:endParaRPr lang="en-US" sz="2000" b="1" dirty="0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49442" y="2615786"/>
            <a:ext cx="1371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2000" b="1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Static Analysis Tool A</a:t>
            </a:r>
            <a:endParaRPr lang="en-US" sz="2000" b="1" dirty="0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25642" y="5193661"/>
            <a:ext cx="1371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2000" b="1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Pen Testing Services</a:t>
            </a:r>
            <a:endParaRPr lang="en-US" sz="2000" b="1" dirty="0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2654441" y="4900386"/>
            <a:ext cx="876265" cy="803243"/>
          </a:xfrm>
          <a:prstGeom prst="ellipse">
            <a:avLst/>
          </a:prstGeom>
          <a:solidFill>
            <a:srgbClr val="92D05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 sz="2000" b="1">
              <a:solidFill>
                <a:srgbClr val="FFFFFF"/>
              </a:solidFill>
              <a:latin typeface="Tahoma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2197242" y="1371600"/>
            <a:ext cx="1634273" cy="956639"/>
          </a:xfrm>
          <a:prstGeom prst="ellipse">
            <a:avLst/>
          </a:prstGeom>
          <a:solidFill>
            <a:srgbClr val="7030A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 sz="2000" b="1" dirty="0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7" name="Oval 16"/>
          <p:cNvSpPr/>
          <p:nvPr/>
        </p:nvSpPr>
        <p:spPr>
          <a:xfrm>
            <a:off x="2271769" y="2395079"/>
            <a:ext cx="1648873" cy="1437047"/>
          </a:xfrm>
          <a:prstGeom prst="ellipse">
            <a:avLst/>
          </a:prstGeom>
          <a:solidFill>
            <a:srgbClr val="FFC0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 sz="2000" b="1">
              <a:solidFill>
                <a:srgbClr val="FFFFFF"/>
              </a:solidFill>
              <a:latin typeface="Tahoma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000642" y="1524001"/>
            <a:ext cx="26654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2000" b="1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CWEs a capability </a:t>
            </a:r>
            <a:r>
              <a:rPr lang="en-US" sz="2000" b="1" i="1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claims</a:t>
            </a:r>
            <a:r>
              <a:rPr lang="en-US" sz="2000" b="1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to cover</a:t>
            </a:r>
            <a:endParaRPr lang="en-US" sz="2000" b="1" dirty="0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23854" y="3871037"/>
            <a:ext cx="1371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2000" b="1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Static Analysis Tool B</a:t>
            </a:r>
            <a:endParaRPr lang="en-US" sz="2000" b="1" dirty="0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  <p:sp>
        <p:nvSpPr>
          <p:cNvPr id="18" name="Oval 17"/>
          <p:cNvSpPr/>
          <p:nvPr/>
        </p:nvSpPr>
        <p:spPr>
          <a:xfrm>
            <a:off x="3159520" y="5681348"/>
            <a:ext cx="789922" cy="724095"/>
          </a:xfrm>
          <a:prstGeom prst="ellipse">
            <a:avLst/>
          </a:prstGeom>
          <a:solidFill>
            <a:srgbClr val="92D05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 sz="2000" b="1">
              <a:solidFill>
                <a:srgbClr val="FFFFFF"/>
              </a:solidFill>
              <a:latin typeface="Tahoma"/>
            </a:endParaRPr>
          </a:p>
        </p:txBody>
      </p:sp>
      <p:sp>
        <p:nvSpPr>
          <p:cNvPr id="20" name="Oval 19"/>
          <p:cNvSpPr/>
          <p:nvPr/>
        </p:nvSpPr>
        <p:spPr>
          <a:xfrm rot="19375748">
            <a:off x="2252607" y="4047672"/>
            <a:ext cx="1414200" cy="624422"/>
          </a:xfrm>
          <a:prstGeom prst="ellipse">
            <a:avLst/>
          </a:prstGeom>
          <a:solidFill>
            <a:srgbClr val="D1CFCF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 sz="2000" b="1" dirty="0">
              <a:solidFill>
                <a:srgbClr val="000000"/>
              </a:solidFill>
              <a:latin typeface="Tahoma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2171502" y="5778048"/>
            <a:ext cx="690743" cy="917032"/>
          </a:xfrm>
          <a:prstGeom prst="ellipse">
            <a:avLst/>
          </a:prstGeom>
          <a:solidFill>
            <a:srgbClr val="92D05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 sz="2000" b="1">
              <a:solidFill>
                <a:srgbClr val="FFFFFF"/>
              </a:solidFill>
              <a:latin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2736350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405E-6 1.21906E-6 L 0.43266 0.27596 " pathEditMode="relative" rAng="0" ptsTypes="AA">
                                      <p:cBhvr>
                                        <p:cTn id="37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624" y="1378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0" presetClass="path" presetSubtype="0" accel="50000" decel="5000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7.98334E-8 -1.71177E-7 L 0.4403 0.21235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006" y="1061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0"/>
                            </p:stCondLst>
                            <p:childTnLst>
                              <p:par>
                                <p:cTn id="42" presetID="0" presetClass="path" presetSubtype="0" accel="50000" decel="5000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2.81847E-6 -1.61231E-6 L 0.3445 -0.17904 " pathEditMode="relative" rAng="0" ptsTypes="AA">
                                      <p:cBhvr>
                                        <p:cTn id="43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216" y="-8952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407E-6 1.55448E-6 L 0.29555 -0.19362 " pathEditMode="relative" rAng="0" ptsTypes="AA">
                                      <p:cBhvr>
                                        <p:cTn id="45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769" y="-9692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5977E-6 1.73259E-6 L 0.57585 -0.31691 " pathEditMode="relative" rAng="0" ptsTypes="AA">
                                      <p:cBhvr>
                                        <p:cTn id="47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792" y="-1584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13" grpId="0" animBg="1"/>
      <p:bldP spid="13" grpId="1" animBg="1"/>
      <p:bldP spid="15" grpId="0" animBg="1"/>
      <p:bldP spid="15" grpId="1" animBg="1"/>
      <p:bldP spid="17" grpId="0" animBg="1"/>
      <p:bldP spid="17" grpId="1" animBg="1"/>
      <p:bldP spid="19" grpId="0"/>
      <p:bldP spid="14" grpId="0"/>
      <p:bldP spid="18" grpId="0" animBg="1"/>
      <p:bldP spid="18" grpId="1" animBg="1"/>
      <p:bldP spid="20" grpId="0" animBg="1"/>
      <p:bldP spid="21" grpId="0" animBg="1"/>
      <p:bldP spid="21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743479" y="2234180"/>
            <a:ext cx="1141737" cy="72811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200" b="1" dirty="0" smtClean="0">
                <a:solidFill>
                  <a:srgbClr val="000000"/>
                </a:solidFill>
                <a:latin typeface="Tahoma"/>
              </a:rPr>
              <a:t>    Weakness</a:t>
            </a:r>
            <a:endParaRPr lang="en-US" sz="1200" b="1" dirty="0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744403" y="3039036"/>
            <a:ext cx="1141737" cy="72811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200" b="1" dirty="0" smtClean="0">
                <a:solidFill>
                  <a:srgbClr val="000000"/>
                </a:solidFill>
                <a:latin typeface="Tahoma"/>
              </a:rPr>
              <a:t>    Weakness</a:t>
            </a:r>
            <a:endParaRPr lang="en-US" sz="1200" b="1" dirty="0">
              <a:solidFill>
                <a:srgbClr val="000000"/>
              </a:solidFill>
              <a:latin typeface="Tahoma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745327" y="3843892"/>
            <a:ext cx="1141737" cy="72811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200" b="1" dirty="0" smtClean="0">
                <a:solidFill>
                  <a:srgbClr val="000000"/>
                </a:solidFill>
                <a:latin typeface="Tahoma"/>
              </a:rPr>
              <a:t>   Weakness</a:t>
            </a:r>
            <a:endParaRPr lang="en-US" sz="1200" b="1" dirty="0">
              <a:solidFill>
                <a:srgbClr val="000000"/>
              </a:solidFill>
              <a:latin typeface="Tahoma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746251" y="4672050"/>
            <a:ext cx="1141737" cy="72811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200" b="1" dirty="0" smtClean="0">
                <a:solidFill>
                  <a:srgbClr val="000000"/>
                </a:solidFill>
                <a:latin typeface="Tahoma"/>
              </a:rPr>
              <a:t>    Weakness</a:t>
            </a:r>
            <a:endParaRPr lang="en-US" sz="1200" b="1" dirty="0">
              <a:solidFill>
                <a:srgbClr val="000000"/>
              </a:solidFill>
              <a:latin typeface="Tahoma"/>
            </a:endParaRPr>
          </a:p>
        </p:txBody>
      </p:sp>
      <p:sp>
        <p:nvSpPr>
          <p:cNvPr id="9" name="Right Arrow 8"/>
          <p:cNvSpPr/>
          <p:nvPr/>
        </p:nvSpPr>
        <p:spPr>
          <a:xfrm>
            <a:off x="3345290" y="2442837"/>
            <a:ext cx="613473" cy="345509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 b="1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" name="Right Arrow 9"/>
          <p:cNvSpPr/>
          <p:nvPr/>
        </p:nvSpPr>
        <p:spPr>
          <a:xfrm>
            <a:off x="3356630" y="3198119"/>
            <a:ext cx="613473" cy="345509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 b="1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1" name="Right Arrow 10"/>
          <p:cNvSpPr/>
          <p:nvPr/>
        </p:nvSpPr>
        <p:spPr>
          <a:xfrm>
            <a:off x="3356630" y="4034647"/>
            <a:ext cx="613473" cy="345509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 b="1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2" name="Right Arrow 11"/>
          <p:cNvSpPr/>
          <p:nvPr/>
        </p:nvSpPr>
        <p:spPr>
          <a:xfrm>
            <a:off x="3367970" y="4869309"/>
            <a:ext cx="613473" cy="345509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 b="1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3" name="Can 12"/>
          <p:cNvSpPr/>
          <p:nvPr/>
        </p:nvSpPr>
        <p:spPr>
          <a:xfrm>
            <a:off x="6413897" y="4071172"/>
            <a:ext cx="895831" cy="861857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 smtClean="0">
                <a:solidFill>
                  <a:srgbClr val="000000"/>
                </a:solidFill>
                <a:latin typeface="Tahoma"/>
              </a:rPr>
              <a:t>Asset</a:t>
            </a:r>
            <a:endParaRPr lang="en-US" b="1" dirty="0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4" name="Right Arrow Callout 13"/>
          <p:cNvSpPr/>
          <p:nvPr/>
        </p:nvSpPr>
        <p:spPr>
          <a:xfrm>
            <a:off x="1978822" y="2268930"/>
            <a:ext cx="1162939" cy="680778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75998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rgbClr val="000000"/>
                </a:solidFill>
                <a:latin typeface="Tahoma"/>
              </a:rPr>
              <a:t>Attack</a:t>
            </a:r>
            <a:endParaRPr lang="en-US" sz="1600" b="1" dirty="0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5" name="Folded Corner 14"/>
          <p:cNvSpPr/>
          <p:nvPr/>
        </p:nvSpPr>
        <p:spPr>
          <a:xfrm>
            <a:off x="7852099" y="3106687"/>
            <a:ext cx="1001473" cy="719816"/>
          </a:xfrm>
          <a:prstGeom prst="foldedCorner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rgbClr val="000000"/>
                </a:solidFill>
                <a:latin typeface="Tahoma"/>
              </a:rPr>
              <a:t>Impact</a:t>
            </a:r>
            <a:endParaRPr lang="en-US" sz="1600" b="1" dirty="0">
              <a:solidFill>
                <a:srgbClr val="000000"/>
              </a:solidFill>
              <a:latin typeface="Tahoma"/>
            </a:endParaRPr>
          </a:p>
        </p:txBody>
      </p:sp>
      <p:grpSp>
        <p:nvGrpSpPr>
          <p:cNvPr id="3" name="Group 15"/>
          <p:cNvGrpSpPr/>
          <p:nvPr/>
        </p:nvGrpSpPr>
        <p:grpSpPr>
          <a:xfrm>
            <a:off x="796921" y="2268929"/>
            <a:ext cx="178567" cy="574689"/>
            <a:chOff x="635829" y="2184400"/>
            <a:chExt cx="178567" cy="574689"/>
          </a:xfrm>
        </p:grpSpPr>
        <p:sp>
          <p:nvSpPr>
            <p:cNvPr id="17" name="Oval 16"/>
            <p:cNvSpPr/>
            <p:nvPr/>
          </p:nvSpPr>
          <p:spPr>
            <a:xfrm>
              <a:off x="665385" y="2184400"/>
              <a:ext cx="125496" cy="183738"/>
            </a:xfrm>
            <a:prstGeom prst="ellipse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b="1">
                <a:solidFill>
                  <a:srgbClr val="000000"/>
                </a:solidFill>
                <a:latin typeface="Tahoma"/>
              </a:endParaRPr>
            </a:p>
          </p:txBody>
        </p:sp>
        <p:cxnSp>
          <p:nvCxnSpPr>
            <p:cNvPr id="18" name="Straight Connector 17"/>
            <p:cNvCxnSpPr/>
            <p:nvPr/>
          </p:nvCxnSpPr>
          <p:spPr>
            <a:xfrm rot="5400000">
              <a:off x="607805" y="2484233"/>
              <a:ext cx="232190" cy="1588"/>
            </a:xfrm>
            <a:prstGeom prst="line">
              <a:avLst/>
            </a:prstGeom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635830" y="2449512"/>
              <a:ext cx="178566" cy="1588"/>
            </a:xfrm>
            <a:prstGeom prst="line">
              <a:avLst/>
            </a:prstGeom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rot="5400000">
              <a:off x="599253" y="2637709"/>
              <a:ext cx="157956" cy="84804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rot="16200000" flipH="1">
              <a:off x="688025" y="2628174"/>
              <a:ext cx="157959" cy="84804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Rectangle 21"/>
          <p:cNvSpPr/>
          <p:nvPr/>
        </p:nvSpPr>
        <p:spPr>
          <a:xfrm>
            <a:off x="5162941" y="4672050"/>
            <a:ext cx="611532" cy="72811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400" b="1" dirty="0" smtClean="0">
                <a:solidFill>
                  <a:srgbClr val="000000"/>
                </a:solidFill>
                <a:latin typeface="Tahoma"/>
              </a:rPr>
              <a:t>Item</a:t>
            </a:r>
            <a:endParaRPr lang="en-US" sz="1400" b="1" dirty="0">
              <a:solidFill>
                <a:srgbClr val="000000"/>
              </a:solidFill>
              <a:latin typeface="Tahoma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5162941" y="3039036"/>
            <a:ext cx="611532" cy="72811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400" b="1" dirty="0" smtClean="0">
                <a:solidFill>
                  <a:srgbClr val="000000"/>
                </a:solidFill>
                <a:latin typeface="Tahoma"/>
              </a:rPr>
              <a:t>Item</a:t>
            </a:r>
            <a:endParaRPr lang="en-US" sz="1400" b="1" dirty="0">
              <a:solidFill>
                <a:srgbClr val="000000"/>
              </a:solidFill>
              <a:latin typeface="Tahoma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5162941" y="2221592"/>
            <a:ext cx="611532" cy="72811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400" b="1" dirty="0" smtClean="0">
                <a:solidFill>
                  <a:srgbClr val="000000"/>
                </a:solidFill>
                <a:latin typeface="Tahoma"/>
              </a:rPr>
              <a:t>Item</a:t>
            </a:r>
            <a:endParaRPr lang="en-US" sz="1400" b="1" dirty="0">
              <a:solidFill>
                <a:srgbClr val="000000"/>
              </a:solidFill>
              <a:latin typeface="Tahoma"/>
            </a:endParaRPr>
          </a:p>
        </p:txBody>
      </p:sp>
      <p:sp>
        <p:nvSpPr>
          <p:cNvPr id="25" name="Right Arrow Callout 24"/>
          <p:cNvSpPr/>
          <p:nvPr/>
        </p:nvSpPr>
        <p:spPr>
          <a:xfrm>
            <a:off x="1978822" y="3039036"/>
            <a:ext cx="1162939" cy="680778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75998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rgbClr val="000000"/>
                </a:solidFill>
                <a:latin typeface="Tahoma"/>
              </a:rPr>
              <a:t>Attack</a:t>
            </a:r>
            <a:endParaRPr lang="en-US" sz="1600" b="1" dirty="0">
              <a:solidFill>
                <a:srgbClr val="000000"/>
              </a:solidFill>
              <a:latin typeface="Tahoma"/>
            </a:endParaRPr>
          </a:p>
        </p:txBody>
      </p:sp>
      <p:sp>
        <p:nvSpPr>
          <p:cNvPr id="26" name="Right Arrow Callout 25"/>
          <p:cNvSpPr/>
          <p:nvPr/>
        </p:nvSpPr>
        <p:spPr>
          <a:xfrm>
            <a:off x="1978822" y="3809142"/>
            <a:ext cx="1162939" cy="680778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75998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rgbClr val="000000"/>
                </a:solidFill>
                <a:latin typeface="Tahoma"/>
              </a:rPr>
              <a:t>Attack</a:t>
            </a:r>
            <a:endParaRPr lang="en-US" sz="1600" b="1" dirty="0">
              <a:solidFill>
                <a:srgbClr val="000000"/>
              </a:solidFill>
              <a:latin typeface="Tahoma"/>
            </a:endParaRPr>
          </a:p>
        </p:txBody>
      </p:sp>
      <p:sp>
        <p:nvSpPr>
          <p:cNvPr id="27" name="Can 26"/>
          <p:cNvSpPr/>
          <p:nvPr/>
        </p:nvSpPr>
        <p:spPr>
          <a:xfrm>
            <a:off x="6413897" y="3349906"/>
            <a:ext cx="895831" cy="861857"/>
          </a:xfrm>
          <a:prstGeom prst="can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200" b="1" dirty="0" smtClean="0">
                <a:solidFill>
                  <a:srgbClr val="000000"/>
                </a:solidFill>
                <a:latin typeface="Tahoma"/>
              </a:rPr>
              <a:t>Function</a:t>
            </a:r>
            <a:endParaRPr lang="en-US" sz="1200" b="1" dirty="0">
              <a:solidFill>
                <a:srgbClr val="000000"/>
              </a:solidFill>
              <a:latin typeface="Tahoma"/>
            </a:endParaRPr>
          </a:p>
        </p:txBody>
      </p:sp>
      <p:sp>
        <p:nvSpPr>
          <p:cNvPr id="28" name="Can 27"/>
          <p:cNvSpPr/>
          <p:nvPr/>
        </p:nvSpPr>
        <p:spPr>
          <a:xfrm>
            <a:off x="6413897" y="2533557"/>
            <a:ext cx="895831" cy="861857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 smtClean="0">
                <a:solidFill>
                  <a:srgbClr val="000000"/>
                </a:solidFill>
                <a:latin typeface="Tahoma"/>
              </a:rPr>
              <a:t>Asset</a:t>
            </a:r>
            <a:endParaRPr lang="en-US" b="1" dirty="0">
              <a:solidFill>
                <a:srgbClr val="000000"/>
              </a:solidFill>
              <a:latin typeface="Tahoma"/>
            </a:endParaRPr>
          </a:p>
        </p:txBody>
      </p:sp>
      <p:sp>
        <p:nvSpPr>
          <p:cNvPr id="29" name="Folded Corner 28"/>
          <p:cNvSpPr/>
          <p:nvPr/>
        </p:nvSpPr>
        <p:spPr>
          <a:xfrm>
            <a:off x="7852099" y="3917281"/>
            <a:ext cx="1001473" cy="719816"/>
          </a:xfrm>
          <a:prstGeom prst="foldedCorner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rgbClr val="000000"/>
                </a:solidFill>
                <a:latin typeface="Tahoma"/>
              </a:rPr>
              <a:t>Impact</a:t>
            </a:r>
            <a:endParaRPr lang="en-US" sz="1600" b="1" dirty="0">
              <a:solidFill>
                <a:srgbClr val="000000"/>
              </a:solidFill>
              <a:latin typeface="Tahoma"/>
            </a:endParaRPr>
          </a:p>
        </p:txBody>
      </p:sp>
      <p:sp>
        <p:nvSpPr>
          <p:cNvPr id="30" name="Folded Corner 29"/>
          <p:cNvSpPr/>
          <p:nvPr/>
        </p:nvSpPr>
        <p:spPr>
          <a:xfrm>
            <a:off x="7852099" y="2255177"/>
            <a:ext cx="1001473" cy="719816"/>
          </a:xfrm>
          <a:prstGeom prst="foldedCorner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rgbClr val="000000"/>
                </a:solidFill>
                <a:latin typeface="Tahoma"/>
              </a:rPr>
              <a:t>Impact</a:t>
            </a:r>
            <a:endParaRPr lang="en-US" sz="1600" b="1" dirty="0">
              <a:solidFill>
                <a:srgbClr val="000000"/>
              </a:solidFill>
              <a:latin typeface="Tahoma"/>
            </a:endParaRPr>
          </a:p>
        </p:txBody>
      </p:sp>
      <p:grpSp>
        <p:nvGrpSpPr>
          <p:cNvPr id="4" name="Group 30"/>
          <p:cNvGrpSpPr/>
          <p:nvPr/>
        </p:nvGrpSpPr>
        <p:grpSpPr>
          <a:xfrm>
            <a:off x="809497" y="3050483"/>
            <a:ext cx="178567" cy="574689"/>
            <a:chOff x="635829" y="2184400"/>
            <a:chExt cx="178567" cy="574689"/>
          </a:xfrm>
        </p:grpSpPr>
        <p:sp>
          <p:nvSpPr>
            <p:cNvPr id="32" name="Oval 31"/>
            <p:cNvSpPr/>
            <p:nvPr/>
          </p:nvSpPr>
          <p:spPr>
            <a:xfrm>
              <a:off x="665385" y="2184400"/>
              <a:ext cx="125496" cy="183738"/>
            </a:xfrm>
            <a:prstGeom prst="ellipse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b="1">
                <a:solidFill>
                  <a:srgbClr val="000000"/>
                </a:solidFill>
                <a:latin typeface="Tahoma"/>
              </a:endParaRPr>
            </a:p>
          </p:txBody>
        </p:sp>
        <p:cxnSp>
          <p:nvCxnSpPr>
            <p:cNvPr id="33" name="Straight Connector 32"/>
            <p:cNvCxnSpPr/>
            <p:nvPr/>
          </p:nvCxnSpPr>
          <p:spPr>
            <a:xfrm rot="5400000">
              <a:off x="607805" y="2484233"/>
              <a:ext cx="232190" cy="1588"/>
            </a:xfrm>
            <a:prstGeom prst="line">
              <a:avLst/>
            </a:prstGeom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635830" y="2449512"/>
              <a:ext cx="178566" cy="1588"/>
            </a:xfrm>
            <a:prstGeom prst="line">
              <a:avLst/>
            </a:prstGeom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rot="5400000">
              <a:off x="599253" y="2637709"/>
              <a:ext cx="157956" cy="84804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 rot="16200000" flipH="1">
              <a:off x="688025" y="2628174"/>
              <a:ext cx="157959" cy="84804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7" name="Straight Connector 36"/>
          <p:cNvCxnSpPr/>
          <p:nvPr/>
        </p:nvCxnSpPr>
        <p:spPr>
          <a:xfrm>
            <a:off x="4887988" y="5047759"/>
            <a:ext cx="274953" cy="1588"/>
          </a:xfrm>
          <a:prstGeom prst="line">
            <a:avLst/>
          </a:prstGeom>
          <a:ln w="28575" cap="flat" cmpd="sng" algn="ctr">
            <a:solidFill>
              <a:srgbClr val="3366FF"/>
            </a:solidFill>
            <a:prstDash val="sysDash"/>
            <a:round/>
            <a:headEnd type="oval" w="med" len="med"/>
            <a:tailEnd type="oval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560995" y="1321486"/>
            <a:ext cx="838535" cy="6867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500" b="1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Known</a:t>
            </a:r>
          </a:p>
          <a:p>
            <a:pPr defTabSz="91440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500" b="1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Threat</a:t>
            </a:r>
          </a:p>
          <a:p>
            <a:pPr defTabSz="91440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500" b="1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Actors</a:t>
            </a:r>
            <a:endParaRPr lang="en-US" sz="1500" b="1" dirty="0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672393" y="1321486"/>
            <a:ext cx="1452496" cy="6867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500" b="1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Attack Patterns</a:t>
            </a:r>
          </a:p>
          <a:p>
            <a:pPr algn="ctr" defTabSz="91440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500" b="1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(</a:t>
            </a:r>
            <a:r>
              <a:rPr lang="en-US" sz="1500" b="1" dirty="0" err="1" smtClean="0">
                <a:solidFill>
                  <a:srgbClr val="000000"/>
                </a:solidFill>
                <a:latin typeface="Arial" charset="0"/>
                <a:cs typeface="Arial" charset="0"/>
              </a:rPr>
              <a:t>CAPECs</a:t>
            </a:r>
            <a:r>
              <a:rPr lang="en-US" sz="1500" b="1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)</a:t>
            </a:r>
            <a:endParaRPr lang="en-US" sz="1500" b="1" dirty="0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3647129" y="1321486"/>
            <a:ext cx="1336104" cy="4905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40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500" b="1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Weaknesses</a:t>
            </a:r>
          </a:p>
          <a:p>
            <a:pPr algn="ctr" defTabSz="91440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500" b="1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(</a:t>
            </a:r>
            <a:r>
              <a:rPr lang="en-US" sz="1500" b="1" dirty="0" err="1" smtClean="0">
                <a:solidFill>
                  <a:srgbClr val="000000"/>
                </a:solidFill>
                <a:latin typeface="Arial" charset="0"/>
                <a:cs typeface="Arial" charset="0"/>
              </a:rPr>
              <a:t>CWEs</a:t>
            </a:r>
            <a:r>
              <a:rPr lang="en-US" sz="1500" b="1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)</a:t>
            </a:r>
            <a:endParaRPr lang="en-US" sz="1500" b="1" dirty="0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5037393" y="1354906"/>
            <a:ext cx="977733" cy="294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500" b="1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Actions*</a:t>
            </a:r>
            <a:endParaRPr lang="en-US" sz="1500" b="1" dirty="0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6284723" y="1321486"/>
            <a:ext cx="1057708" cy="4905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40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500" b="1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Technical</a:t>
            </a:r>
          </a:p>
          <a:p>
            <a:pPr algn="ctr" defTabSz="91440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500" b="1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Impacts</a:t>
            </a:r>
            <a:endParaRPr lang="en-US" sz="1500" b="1" dirty="0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7578052" y="1321486"/>
            <a:ext cx="1524540" cy="4905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500" b="1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Operational Impacts</a:t>
            </a:r>
            <a:endParaRPr lang="en-US" sz="1500" b="1" dirty="0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  <p:cxnSp>
        <p:nvCxnSpPr>
          <p:cNvPr id="44" name="Straight Connector 43"/>
          <p:cNvCxnSpPr/>
          <p:nvPr/>
        </p:nvCxnSpPr>
        <p:spPr>
          <a:xfrm>
            <a:off x="6098426" y="2998656"/>
            <a:ext cx="283462" cy="1588"/>
          </a:xfrm>
          <a:prstGeom prst="line">
            <a:avLst/>
          </a:prstGeom>
          <a:ln w="25400" cap="flat" cmpd="sng" algn="ctr">
            <a:solidFill>
              <a:schemeClr val="accent1"/>
            </a:solidFill>
            <a:prstDash val="dot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1145049" y="2608580"/>
            <a:ext cx="822944" cy="1588"/>
          </a:xfrm>
          <a:prstGeom prst="line">
            <a:avLst/>
          </a:prstGeom>
          <a:ln w="25400" cap="flat" cmpd="sng" algn="ctr">
            <a:solidFill>
              <a:srgbClr val="3366FF"/>
            </a:solidFill>
            <a:prstDash val="sysDash"/>
            <a:round/>
            <a:headEnd type="oval" w="med" len="med"/>
            <a:tailEnd type="oval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4878685" y="2561376"/>
            <a:ext cx="283462" cy="1588"/>
          </a:xfrm>
          <a:prstGeom prst="line">
            <a:avLst/>
          </a:prstGeom>
          <a:ln w="25400" cap="flat" cmpd="sng" algn="ctr">
            <a:solidFill>
              <a:srgbClr val="3366FF"/>
            </a:solidFill>
            <a:prstDash val="sysDash"/>
            <a:round/>
            <a:headEnd type="oval" w="med" len="med"/>
            <a:tailEnd type="oval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4872324" y="3394176"/>
            <a:ext cx="283462" cy="1588"/>
          </a:xfrm>
          <a:prstGeom prst="line">
            <a:avLst/>
          </a:prstGeom>
          <a:ln w="25400" cap="flat" cmpd="sng" algn="ctr">
            <a:solidFill>
              <a:srgbClr val="3366FF"/>
            </a:solidFill>
            <a:prstDash val="sysDash"/>
            <a:round/>
            <a:headEnd type="oval" w="med" len="med"/>
            <a:tailEnd type="oval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3161525" y="3393995"/>
            <a:ext cx="612635" cy="1588"/>
          </a:xfrm>
          <a:prstGeom prst="line">
            <a:avLst/>
          </a:prstGeom>
          <a:ln w="25400" cap="flat" cmpd="sng" algn="ctr">
            <a:solidFill>
              <a:srgbClr val="3366FF"/>
            </a:solidFill>
            <a:prstDash val="sysDash"/>
            <a:round/>
            <a:headEnd type="oval" w="med" len="med"/>
            <a:tailEnd type="oval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Elbow Connector 49"/>
          <p:cNvCxnSpPr/>
          <p:nvPr/>
        </p:nvCxnSpPr>
        <p:spPr>
          <a:xfrm>
            <a:off x="1151522" y="2608895"/>
            <a:ext cx="827300" cy="763265"/>
          </a:xfrm>
          <a:prstGeom prst="bentConnector3">
            <a:avLst>
              <a:gd name="adj1" fmla="val 50000"/>
            </a:avLst>
          </a:prstGeom>
          <a:ln w="28575" cap="flat" cmpd="sng" algn="ctr">
            <a:solidFill>
              <a:srgbClr val="3366FF"/>
            </a:solidFill>
            <a:prstDash val="sysDash"/>
            <a:round/>
            <a:headEnd type="oval" w="med" len="med"/>
            <a:tailEnd type="oval" w="med" len="med"/>
          </a:ln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7340847" y="3016356"/>
            <a:ext cx="228599" cy="1588"/>
          </a:xfrm>
          <a:prstGeom prst="line">
            <a:avLst/>
          </a:prstGeom>
          <a:ln w="25400" cap="flat" cmpd="sng" algn="ctr">
            <a:solidFill>
              <a:srgbClr val="3366FF"/>
            </a:solidFill>
            <a:prstDash val="sysDash"/>
            <a:round/>
            <a:headEnd type="oval" w="med" len="med"/>
            <a:tailEnd type="oval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Elbow Connector 52"/>
          <p:cNvCxnSpPr/>
          <p:nvPr/>
        </p:nvCxnSpPr>
        <p:spPr>
          <a:xfrm flipV="1">
            <a:off x="5774473" y="3733128"/>
            <a:ext cx="627772" cy="1320377"/>
          </a:xfrm>
          <a:prstGeom prst="bentConnector3">
            <a:avLst>
              <a:gd name="adj1" fmla="val 50000"/>
            </a:avLst>
          </a:prstGeom>
          <a:ln w="28575" cap="flat" cmpd="sng" algn="ctr">
            <a:solidFill>
              <a:srgbClr val="3366FF"/>
            </a:solidFill>
            <a:prstDash val="sysDash"/>
            <a:round/>
            <a:headEnd type="oval" w="med" len="med"/>
            <a:tailEnd type="oval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Elbow Connector 53"/>
          <p:cNvCxnSpPr/>
          <p:nvPr/>
        </p:nvCxnSpPr>
        <p:spPr>
          <a:xfrm flipV="1">
            <a:off x="7340847" y="2534041"/>
            <a:ext cx="472324" cy="1183217"/>
          </a:xfrm>
          <a:prstGeom prst="bentConnector3">
            <a:avLst>
              <a:gd name="adj1" fmla="val 50000"/>
            </a:avLst>
          </a:prstGeom>
          <a:ln w="28575" cap="flat" cmpd="sng" algn="ctr">
            <a:solidFill>
              <a:srgbClr val="3366FF"/>
            </a:solidFill>
            <a:prstDash val="sysDash"/>
            <a:round/>
            <a:headEnd type="oval" w="med" len="med"/>
            <a:tailEnd type="oval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Elbow Connector 54"/>
          <p:cNvCxnSpPr/>
          <p:nvPr/>
        </p:nvCxnSpPr>
        <p:spPr>
          <a:xfrm>
            <a:off x="5774473" y="2575060"/>
            <a:ext cx="621792" cy="429767"/>
          </a:xfrm>
          <a:prstGeom prst="bentConnector3">
            <a:avLst/>
          </a:prstGeom>
          <a:ln w="25400" cap="flat" cmpd="sng" algn="ctr">
            <a:solidFill>
              <a:srgbClr val="3366FF"/>
            </a:solidFill>
            <a:prstDash val="sysDash"/>
            <a:round/>
            <a:headEnd type="oval" w="med" len="med"/>
            <a:tailEnd type="oval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Elbow Connector 55"/>
          <p:cNvCxnSpPr/>
          <p:nvPr/>
        </p:nvCxnSpPr>
        <p:spPr>
          <a:xfrm flipV="1">
            <a:off x="5775397" y="3006640"/>
            <a:ext cx="621792" cy="393191"/>
          </a:xfrm>
          <a:prstGeom prst="bentConnector3">
            <a:avLst/>
          </a:prstGeom>
          <a:ln w="25400" cap="flat" cmpd="sng" algn="ctr">
            <a:solidFill>
              <a:srgbClr val="3366FF"/>
            </a:solidFill>
            <a:prstDash val="sysDash"/>
            <a:round/>
            <a:headEnd type="oval" w="med" len="med"/>
            <a:tailEnd type="oval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Rectangle 56"/>
          <p:cNvSpPr/>
          <p:nvPr/>
        </p:nvSpPr>
        <p:spPr>
          <a:xfrm>
            <a:off x="975487" y="5766195"/>
            <a:ext cx="7993123" cy="7263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25" indent="-174625" defTabSz="91440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* “Actions” include: architecture choices; design choices; added security functions, activities &amp; processes; physical decomposition choices; static &amp; dynamic code assessments; design reviews; dynamic testing; and pen testing</a:t>
            </a:r>
            <a:endParaRPr lang="en-US" sz="1600" b="1" dirty="0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5026053" y="1618422"/>
            <a:ext cx="910674" cy="392788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 b="1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4938168" y="1608098"/>
            <a:ext cx="1087776" cy="5401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00" b="1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System &amp; System Security Engineering</a:t>
            </a:r>
          </a:p>
          <a:p>
            <a:pPr algn="ctr" defTabSz="91440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00" b="1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Trades</a:t>
            </a:r>
            <a:endParaRPr lang="en-US" sz="900" b="1" dirty="0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381001" y="17744"/>
            <a:ext cx="8763000" cy="896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3200" b="1" dirty="0" smtClean="0">
                <a:solidFill>
                  <a:srgbClr val="005F9E"/>
                </a:solidFill>
                <a:latin typeface="Arial"/>
                <a:cs typeface="Arial"/>
              </a:rPr>
              <a:t>Assurance</a:t>
            </a:r>
            <a:r>
              <a:rPr lang="en-US" sz="3200" b="1" dirty="0">
                <a:solidFill>
                  <a:srgbClr val="005F9E"/>
                </a:solidFill>
                <a:latin typeface="Arial"/>
                <a:cs typeface="Arial"/>
              </a:rPr>
              <a:t>: </a:t>
            </a:r>
          </a:p>
          <a:p>
            <a:pPr defTabSz="91440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3200" b="1" dirty="0">
                <a:solidFill>
                  <a:srgbClr val="005F9E"/>
                </a:solidFill>
                <a:latin typeface="Arial"/>
                <a:cs typeface="Arial"/>
              </a:rPr>
              <a:t>Mitigating Attacks That Impact Operations </a:t>
            </a:r>
          </a:p>
        </p:txBody>
      </p:sp>
      <p:cxnSp>
        <p:nvCxnSpPr>
          <p:cNvPr id="61" name="Elbow Connector 60"/>
          <p:cNvCxnSpPr/>
          <p:nvPr/>
        </p:nvCxnSpPr>
        <p:spPr>
          <a:xfrm>
            <a:off x="3153974" y="3391520"/>
            <a:ext cx="575753" cy="826477"/>
          </a:xfrm>
          <a:prstGeom prst="bentConnector3">
            <a:avLst>
              <a:gd name="adj1" fmla="val 48945"/>
            </a:avLst>
          </a:prstGeom>
          <a:ln w="28575" cmpd="sng">
            <a:solidFill>
              <a:srgbClr val="3366FF"/>
            </a:solidFill>
            <a:prstDash val="sys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Elbow Connector 50"/>
          <p:cNvCxnSpPr/>
          <p:nvPr/>
        </p:nvCxnSpPr>
        <p:spPr>
          <a:xfrm>
            <a:off x="3141761" y="3392935"/>
            <a:ext cx="604490" cy="1656683"/>
          </a:xfrm>
          <a:prstGeom prst="bentConnector3">
            <a:avLst>
              <a:gd name="adj1" fmla="val 50000"/>
            </a:avLst>
          </a:prstGeom>
          <a:ln w="28575" cap="flat" cmpd="sng" algn="ctr">
            <a:solidFill>
              <a:srgbClr val="3366FF"/>
            </a:solidFill>
            <a:prstDash val="sysDash"/>
            <a:round/>
            <a:headEnd type="oval" w="med" len="med"/>
            <a:tailEnd type="oval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3153673" y="2626659"/>
            <a:ext cx="585200" cy="1588"/>
          </a:xfrm>
          <a:prstGeom prst="line">
            <a:avLst/>
          </a:prstGeom>
          <a:ln w="25400" cap="flat" cmpd="sng" algn="ctr">
            <a:solidFill>
              <a:srgbClr val="3366FF"/>
            </a:solidFill>
            <a:prstDash val="sysDash"/>
            <a:round/>
            <a:headEnd type="oval" w="med" len="med"/>
            <a:tailEnd type="oval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Elbow Connector 61"/>
          <p:cNvCxnSpPr/>
          <p:nvPr/>
        </p:nvCxnSpPr>
        <p:spPr>
          <a:xfrm>
            <a:off x="1155290" y="2599175"/>
            <a:ext cx="827300" cy="763265"/>
          </a:xfrm>
          <a:prstGeom prst="bentConnector3">
            <a:avLst>
              <a:gd name="adj1" fmla="val 50000"/>
            </a:avLst>
          </a:prstGeom>
          <a:ln w="28575" cap="flat" cmpd="sng" algn="ctr">
            <a:solidFill>
              <a:srgbClr val="FF0000"/>
            </a:solidFill>
            <a:prstDash val="solid"/>
            <a:round/>
            <a:headEnd type="oval" w="med" len="med"/>
            <a:tailEnd type="oval" w="med" len="med"/>
          </a:ln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63" name="Elbow Connector 62"/>
          <p:cNvCxnSpPr/>
          <p:nvPr/>
        </p:nvCxnSpPr>
        <p:spPr>
          <a:xfrm>
            <a:off x="3132026" y="3395310"/>
            <a:ext cx="604490" cy="1665827"/>
          </a:xfrm>
          <a:prstGeom prst="bentConnector3">
            <a:avLst>
              <a:gd name="adj1" fmla="val 50000"/>
            </a:avLst>
          </a:prstGeom>
          <a:ln w="28575" cap="flat" cmpd="sng" algn="ctr">
            <a:solidFill>
              <a:srgbClr val="FF0000"/>
            </a:solidFill>
            <a:prstDash val="solid"/>
            <a:round/>
            <a:headEnd type="oval" w="med" len="med"/>
            <a:tailEnd type="oval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4891756" y="5051549"/>
            <a:ext cx="274953" cy="1588"/>
          </a:xfrm>
          <a:prstGeom prst="line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oval" w="med" len="med"/>
            <a:tailEnd type="oval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Elbow Connector 65"/>
          <p:cNvCxnSpPr/>
          <p:nvPr/>
        </p:nvCxnSpPr>
        <p:spPr>
          <a:xfrm flipV="1">
            <a:off x="5778241" y="3736918"/>
            <a:ext cx="627772" cy="1320377"/>
          </a:xfrm>
          <a:prstGeom prst="bentConnector3">
            <a:avLst>
              <a:gd name="adj1" fmla="val 50000"/>
            </a:avLst>
          </a:prstGeom>
          <a:ln w="28575" cap="flat" cmpd="sng" algn="ctr">
            <a:solidFill>
              <a:srgbClr val="FF0000"/>
            </a:solidFill>
            <a:prstDash val="solid"/>
            <a:round/>
            <a:headEnd type="oval" w="med" len="med"/>
            <a:tailEnd type="oval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Elbow Connector 66"/>
          <p:cNvCxnSpPr/>
          <p:nvPr/>
        </p:nvCxnSpPr>
        <p:spPr>
          <a:xfrm flipV="1">
            <a:off x="7344615" y="2537831"/>
            <a:ext cx="472324" cy="1183217"/>
          </a:xfrm>
          <a:prstGeom prst="bentConnector3">
            <a:avLst>
              <a:gd name="adj1" fmla="val 50000"/>
            </a:avLst>
          </a:prstGeom>
          <a:ln w="28575" cap="flat" cmpd="sng" algn="ctr">
            <a:solidFill>
              <a:srgbClr val="FF0000"/>
            </a:solidFill>
            <a:prstDash val="solid"/>
            <a:round/>
            <a:headEnd type="oval" w="med" len="med"/>
            <a:tailEnd type="oval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6991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sosceles Triangle 5"/>
          <p:cNvSpPr/>
          <p:nvPr/>
        </p:nvSpPr>
        <p:spPr>
          <a:xfrm>
            <a:off x="2532287" y="1462269"/>
            <a:ext cx="5233555" cy="5090931"/>
          </a:xfrm>
          <a:prstGeom prst="triangle">
            <a:avLst/>
          </a:prstGeom>
          <a:gradFill>
            <a:gsLst>
              <a:gs pos="78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  <a:lin ang="5400000" scaled="0"/>
          </a:gradFill>
          <a:ln>
            <a:solidFill>
              <a:srgbClr val="CCEC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4400" fontAlgn="base">
              <a:spcBef>
                <a:spcPts val="600"/>
              </a:spcBef>
              <a:spcAft>
                <a:spcPts val="600"/>
              </a:spcAft>
            </a:pPr>
            <a:r>
              <a:rPr lang="en-US" sz="2400" b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 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2958550" y="5749522"/>
            <a:ext cx="4404713" cy="2367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0"/>
            <a:ext cx="8763000" cy="1295400"/>
          </a:xfrm>
        </p:spPr>
        <p:txBody>
          <a:bodyPr/>
          <a:lstStyle/>
          <a:p>
            <a:pPr algn="ctr"/>
            <a:r>
              <a:rPr lang="en-US" sz="2800" dirty="0" smtClean="0"/>
              <a:t>Assurance on the Management of Weaknesses</a:t>
            </a:r>
            <a:endParaRPr lang="en-US" sz="2800" dirty="0"/>
          </a:p>
        </p:txBody>
      </p:sp>
      <p:sp>
        <p:nvSpPr>
          <p:cNvPr id="3" name="Text Box 15"/>
          <p:cNvSpPr txBox="1"/>
          <p:nvPr/>
        </p:nvSpPr>
        <p:spPr>
          <a:xfrm>
            <a:off x="7718312" y="1390452"/>
            <a:ext cx="1029146" cy="451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fontAlgn="base">
              <a:lnSpc>
                <a:spcPct val="80000"/>
              </a:lnSpc>
            </a:pPr>
            <a:r>
              <a:rPr lang="en-US" sz="2800" b="1" i="1" dirty="0" smtClean="0">
                <a:solidFill>
                  <a:srgbClr val="000000"/>
                </a:solidFill>
                <a:latin typeface="Calibri"/>
                <a:ea typeface="ＭＳ 明朝"/>
                <a:cs typeface="Times New Roman"/>
              </a:rPr>
              <a:t>CWE</a:t>
            </a:r>
          </a:p>
        </p:txBody>
      </p:sp>
      <p:sp>
        <p:nvSpPr>
          <p:cNvPr id="4" name="Text Box 19"/>
          <p:cNvSpPr txBox="1"/>
          <p:nvPr/>
        </p:nvSpPr>
        <p:spPr>
          <a:xfrm>
            <a:off x="7696200" y="2771053"/>
            <a:ext cx="13083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fontAlgn="base"/>
            <a:r>
              <a:rPr lang="en-US" sz="2800" b="1" i="1" dirty="0" smtClean="0">
                <a:solidFill>
                  <a:srgbClr val="000000"/>
                </a:solidFill>
                <a:latin typeface="Calibri"/>
                <a:ea typeface="ＭＳ 明朝"/>
                <a:cs typeface="Times New Roman"/>
              </a:rPr>
              <a:t>CAPEC</a:t>
            </a:r>
            <a:endParaRPr lang="en-US" sz="1200" b="1" i="1" dirty="0">
              <a:solidFill>
                <a:srgbClr val="FFFFFF"/>
              </a:solidFill>
              <a:latin typeface="Times"/>
              <a:ea typeface="ＭＳ 明朝"/>
              <a:cs typeface="Times New Roman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077987" y="2199642"/>
            <a:ext cx="2102818" cy="42165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400" fontAlgn="base"/>
            <a:r>
              <a:rPr lang="en-US" sz="2000" b="1" dirty="0">
                <a:solidFill>
                  <a:srgbClr val="000000"/>
                </a:solidFill>
                <a:latin typeface="Calibri"/>
                <a:ea typeface="ＭＳ 明朝"/>
                <a:cs typeface="Times New Roman"/>
              </a:rPr>
              <a:t>Threat</a:t>
            </a:r>
            <a:endParaRPr lang="en-US" sz="1600" b="1" dirty="0">
              <a:solidFill>
                <a:srgbClr val="FFFFFF"/>
              </a:solidFill>
              <a:latin typeface="Times"/>
              <a:ea typeface="ＭＳ 明朝"/>
              <a:cs typeface="Times New Roman"/>
            </a:endParaRPr>
          </a:p>
          <a:p>
            <a:pPr algn="ctr" defTabSz="914400" fontAlgn="base"/>
            <a:r>
              <a:rPr lang="en-US" sz="2000" b="1" dirty="0" err="1">
                <a:solidFill>
                  <a:srgbClr val="000000"/>
                </a:solidFill>
                <a:latin typeface="Wingdings"/>
                <a:ea typeface="ＭＳ 明朝"/>
                <a:cs typeface="Times New Roman"/>
              </a:rPr>
              <a:t>ê</a:t>
            </a:r>
            <a:endParaRPr lang="en-US" sz="1600" b="1" dirty="0">
              <a:solidFill>
                <a:srgbClr val="FFFFFF"/>
              </a:solidFill>
              <a:latin typeface="Times"/>
              <a:ea typeface="ＭＳ 明朝"/>
              <a:cs typeface="Times New Roman"/>
            </a:endParaRPr>
          </a:p>
          <a:p>
            <a:pPr algn="ctr" defTabSz="914400" fontAlgn="base"/>
            <a:r>
              <a:rPr lang="en-US" sz="2000" b="1" dirty="0">
                <a:solidFill>
                  <a:srgbClr val="000000"/>
                </a:solidFill>
                <a:latin typeface="Calibri"/>
                <a:ea typeface="ＭＳ 明朝"/>
                <a:cs typeface="Times New Roman"/>
              </a:rPr>
              <a:t>Threat Vector</a:t>
            </a:r>
            <a:endParaRPr lang="en-US" sz="1600" b="1" dirty="0">
              <a:solidFill>
                <a:srgbClr val="FFFFFF"/>
              </a:solidFill>
              <a:latin typeface="Times"/>
              <a:ea typeface="ＭＳ 明朝"/>
              <a:cs typeface="Times New Roman"/>
            </a:endParaRPr>
          </a:p>
          <a:p>
            <a:pPr algn="ctr" defTabSz="914400" fontAlgn="base"/>
            <a:r>
              <a:rPr lang="en-US" sz="2000" b="1" dirty="0" err="1">
                <a:solidFill>
                  <a:srgbClr val="000000"/>
                </a:solidFill>
                <a:latin typeface="Wingdings"/>
                <a:ea typeface="ＭＳ 明朝"/>
                <a:cs typeface="Times New Roman"/>
              </a:rPr>
              <a:t>ê</a:t>
            </a:r>
            <a:endParaRPr lang="en-US" sz="1600" b="1" dirty="0">
              <a:solidFill>
                <a:srgbClr val="FFFFFF"/>
              </a:solidFill>
              <a:latin typeface="Times"/>
              <a:ea typeface="ＭＳ 明朝"/>
              <a:cs typeface="Times New Roman"/>
            </a:endParaRPr>
          </a:p>
          <a:p>
            <a:pPr algn="ctr" defTabSz="914400" fontAlgn="base"/>
            <a:r>
              <a:rPr lang="en-US" sz="2000" b="1" dirty="0">
                <a:solidFill>
                  <a:srgbClr val="000000"/>
                </a:solidFill>
                <a:latin typeface="Calibri"/>
                <a:ea typeface="ＭＳ 明朝"/>
                <a:cs typeface="Times New Roman"/>
              </a:rPr>
              <a:t>Weakness</a:t>
            </a:r>
            <a:endParaRPr lang="en-US" sz="1600" b="1" dirty="0">
              <a:solidFill>
                <a:srgbClr val="FFFFFF"/>
              </a:solidFill>
              <a:latin typeface="Times"/>
              <a:ea typeface="ＭＳ 明朝"/>
              <a:cs typeface="Times New Roman"/>
            </a:endParaRPr>
          </a:p>
          <a:p>
            <a:pPr algn="ctr" defTabSz="914400" fontAlgn="base"/>
            <a:r>
              <a:rPr lang="en-US" sz="2000" b="1" dirty="0" err="1">
                <a:solidFill>
                  <a:srgbClr val="000000"/>
                </a:solidFill>
                <a:latin typeface="Wingdings"/>
                <a:ea typeface="ＭＳ 明朝"/>
                <a:cs typeface="Times New Roman"/>
              </a:rPr>
              <a:t>ê</a:t>
            </a:r>
            <a:endParaRPr lang="en-US" sz="1600" b="1" dirty="0">
              <a:solidFill>
                <a:srgbClr val="FFFFFF"/>
              </a:solidFill>
              <a:latin typeface="Times"/>
              <a:ea typeface="ＭＳ 明朝"/>
              <a:cs typeface="Times New Roman"/>
            </a:endParaRPr>
          </a:p>
          <a:p>
            <a:pPr algn="ctr" defTabSz="914400" fontAlgn="base"/>
            <a:r>
              <a:rPr lang="en-US" sz="2000" b="1" dirty="0">
                <a:solidFill>
                  <a:srgbClr val="000000"/>
                </a:solidFill>
                <a:latin typeface="Calibri"/>
                <a:ea typeface="ＭＳ 明朝"/>
                <a:cs typeface="Times New Roman"/>
              </a:rPr>
              <a:t>Vulnerability</a:t>
            </a:r>
            <a:endParaRPr lang="en-US" sz="1600" b="1" dirty="0">
              <a:solidFill>
                <a:srgbClr val="FFFFFF"/>
              </a:solidFill>
              <a:latin typeface="Times"/>
              <a:ea typeface="ＭＳ 明朝"/>
              <a:cs typeface="Times New Roman"/>
            </a:endParaRPr>
          </a:p>
          <a:p>
            <a:pPr algn="ctr" defTabSz="914400" fontAlgn="base"/>
            <a:r>
              <a:rPr lang="en-US" sz="2000" b="1" dirty="0" err="1">
                <a:solidFill>
                  <a:srgbClr val="000000"/>
                </a:solidFill>
                <a:latin typeface="Wingdings"/>
                <a:ea typeface="ＭＳ 明朝"/>
                <a:cs typeface="Times New Roman"/>
              </a:rPr>
              <a:t>ê</a:t>
            </a:r>
            <a:endParaRPr lang="en-US" sz="1600" b="1" dirty="0">
              <a:solidFill>
                <a:srgbClr val="FFFFFF"/>
              </a:solidFill>
              <a:latin typeface="Times"/>
              <a:ea typeface="ＭＳ 明朝"/>
              <a:cs typeface="Times New Roman"/>
            </a:endParaRPr>
          </a:p>
          <a:p>
            <a:pPr algn="ctr" defTabSz="914400" fontAlgn="base"/>
            <a:r>
              <a:rPr lang="en-US" sz="2000" b="1" dirty="0">
                <a:solidFill>
                  <a:srgbClr val="000000"/>
                </a:solidFill>
                <a:latin typeface="Calibri"/>
                <a:ea typeface="ＭＳ 明朝"/>
                <a:cs typeface="Times New Roman"/>
              </a:rPr>
              <a:t>Control</a:t>
            </a:r>
            <a:endParaRPr lang="en-US" sz="1600" b="1" dirty="0">
              <a:solidFill>
                <a:srgbClr val="FFFFFF"/>
              </a:solidFill>
              <a:latin typeface="Times"/>
              <a:ea typeface="ＭＳ 明朝"/>
              <a:cs typeface="Times New Roman"/>
            </a:endParaRPr>
          </a:p>
          <a:p>
            <a:pPr algn="ctr" defTabSz="914400" fontAlgn="base"/>
            <a:r>
              <a:rPr lang="en-US" sz="2000" b="1" dirty="0" err="1">
                <a:solidFill>
                  <a:srgbClr val="000000"/>
                </a:solidFill>
                <a:latin typeface="Wingdings"/>
                <a:ea typeface="ＭＳ 明朝"/>
                <a:cs typeface="Times New Roman"/>
              </a:rPr>
              <a:t>ê</a:t>
            </a:r>
            <a:endParaRPr lang="en-US" sz="1600" b="1" dirty="0">
              <a:solidFill>
                <a:srgbClr val="FFFFFF"/>
              </a:solidFill>
              <a:latin typeface="Times"/>
              <a:ea typeface="ＭＳ 明朝"/>
              <a:cs typeface="Times New Roman"/>
            </a:endParaRPr>
          </a:p>
          <a:p>
            <a:pPr algn="ctr" defTabSz="914400" fontAlgn="base"/>
            <a:r>
              <a:rPr lang="en-US" sz="2000" b="1" dirty="0">
                <a:solidFill>
                  <a:srgbClr val="000000"/>
                </a:solidFill>
                <a:latin typeface="Calibri"/>
                <a:ea typeface="ＭＳ 明朝"/>
                <a:cs typeface="Times New Roman"/>
              </a:rPr>
              <a:t>Implementation</a:t>
            </a:r>
            <a:endParaRPr lang="en-US" sz="1600" b="1" dirty="0">
              <a:solidFill>
                <a:srgbClr val="FFFFFF"/>
              </a:solidFill>
              <a:latin typeface="Times"/>
              <a:ea typeface="ＭＳ 明朝"/>
              <a:cs typeface="Times New Roman"/>
            </a:endParaRPr>
          </a:p>
          <a:p>
            <a:pPr algn="ctr" defTabSz="914400" fontAlgn="base"/>
            <a:r>
              <a:rPr lang="en-US" sz="2000" b="1" dirty="0" err="1">
                <a:solidFill>
                  <a:srgbClr val="000000"/>
                </a:solidFill>
                <a:latin typeface="Wingdings"/>
                <a:ea typeface="ＭＳ 明朝"/>
                <a:cs typeface="Times New Roman"/>
              </a:rPr>
              <a:t>ê</a:t>
            </a:r>
            <a:endParaRPr lang="en-US" sz="1600" b="1" dirty="0">
              <a:solidFill>
                <a:srgbClr val="FFFFFF"/>
              </a:solidFill>
              <a:latin typeface="Times"/>
              <a:ea typeface="ＭＳ 明朝"/>
              <a:cs typeface="Times New Roman"/>
            </a:endParaRPr>
          </a:p>
          <a:p>
            <a:pPr algn="ctr" defTabSz="914400" fontAlgn="base"/>
            <a:r>
              <a:rPr lang="en-US" sz="2000" b="1" dirty="0">
                <a:solidFill>
                  <a:srgbClr val="000000"/>
                </a:solidFill>
                <a:latin typeface="Calibri"/>
                <a:ea typeface="ＭＳ 明朝"/>
                <a:cs typeface="Times New Roman"/>
              </a:rPr>
              <a:t>  Test</a:t>
            </a:r>
            <a:r>
              <a:rPr lang="en-US" sz="2000" b="1" dirty="0">
                <a:solidFill>
                  <a:srgbClr val="000000"/>
                </a:solidFill>
                <a:latin typeface="Wingdings"/>
                <a:ea typeface="ＭＳ 明朝"/>
                <a:cs typeface="Times New Roman"/>
              </a:rPr>
              <a:t> </a:t>
            </a:r>
            <a:endParaRPr lang="en-US" sz="1600" b="1" dirty="0">
              <a:solidFill>
                <a:srgbClr val="FFFFFF"/>
              </a:solidFill>
              <a:latin typeface="Times"/>
              <a:ea typeface="ＭＳ 明朝"/>
              <a:cs typeface="Times New Roman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3490677" y="4646359"/>
            <a:ext cx="331537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/>
        </p:nvGrpSpPr>
        <p:grpSpPr>
          <a:xfrm>
            <a:off x="3028320" y="3220795"/>
            <a:ext cx="1559858" cy="561890"/>
            <a:chOff x="6004776" y="3071420"/>
            <a:chExt cx="844989" cy="304381"/>
          </a:xfrm>
        </p:grpSpPr>
        <p:sp>
          <p:nvSpPr>
            <p:cNvPr id="11" name="Rectangle 10"/>
            <p:cNvSpPr/>
            <p:nvPr/>
          </p:nvSpPr>
          <p:spPr>
            <a:xfrm rot="18153530" flipV="1">
              <a:off x="6629471" y="3155507"/>
              <a:ext cx="223845" cy="21674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 b="1" dirty="0" err="1">
                  <a:solidFill>
                    <a:srgbClr val="FF0000"/>
                  </a:solidFill>
                  <a:latin typeface="Wingdings"/>
                  <a:ea typeface="ＭＳ 明朝"/>
                  <a:cs typeface="Times New Roman"/>
                </a:rPr>
                <a:t>ê</a:t>
              </a:r>
              <a:endParaRPr lang="en-US" sz="2000" b="1" dirty="0">
                <a:solidFill>
                  <a:srgbClr val="FF0000"/>
                </a:solidFill>
                <a:latin typeface="Times"/>
                <a:ea typeface="ＭＳ 明朝"/>
                <a:cs typeface="Times New Roman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6004776" y="3071420"/>
              <a:ext cx="717725" cy="21674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 b="1" dirty="0" smtClean="0">
                  <a:solidFill>
                    <a:srgbClr val="FF0000"/>
                  </a:solidFill>
                  <a:latin typeface="Arial" charset="0"/>
                  <a:ea typeface="ＭＳ 明朝"/>
                  <a:cs typeface="Times New Roman"/>
                </a:rPr>
                <a:t>Eliminate</a:t>
              </a:r>
              <a:endParaRPr lang="en-US" sz="2000" b="1" dirty="0">
                <a:solidFill>
                  <a:srgbClr val="FF0000"/>
                </a:solidFill>
                <a:latin typeface="Arial" charset="0"/>
                <a:cs typeface="Arial" charset="0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5690349" y="3189433"/>
            <a:ext cx="1443988" cy="581511"/>
            <a:chOff x="7446821" y="3054431"/>
            <a:chExt cx="782221" cy="315010"/>
          </a:xfrm>
        </p:grpSpPr>
        <p:sp>
          <p:nvSpPr>
            <p:cNvPr id="14" name="Rectangle 13"/>
            <p:cNvSpPr/>
            <p:nvPr/>
          </p:nvSpPr>
          <p:spPr>
            <a:xfrm rot="3446470" flipH="1" flipV="1">
              <a:off x="7443271" y="3149147"/>
              <a:ext cx="223844" cy="21674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 b="1" dirty="0" err="1">
                  <a:solidFill>
                    <a:srgbClr val="FF0000"/>
                  </a:solidFill>
                  <a:latin typeface="Wingdings"/>
                  <a:ea typeface="ＭＳ 明朝"/>
                  <a:cs typeface="Times New Roman"/>
                </a:rPr>
                <a:t>ê</a:t>
              </a:r>
              <a:endParaRPr lang="en-US" sz="2000" b="1" dirty="0">
                <a:solidFill>
                  <a:srgbClr val="FF0000"/>
                </a:solidFill>
                <a:latin typeface="Times"/>
                <a:ea typeface="ＭＳ 明朝"/>
                <a:cs typeface="Times New Roman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7604123" y="3054431"/>
              <a:ext cx="624919" cy="21674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 b="1" dirty="0" smtClean="0">
                  <a:solidFill>
                    <a:srgbClr val="FF0000"/>
                  </a:solidFill>
                  <a:latin typeface="Arial" charset="0"/>
                  <a:ea typeface="ＭＳ 明朝"/>
                  <a:cs typeface="Times New Roman"/>
                </a:rPr>
                <a:t>Mitigate</a:t>
              </a:r>
              <a:endParaRPr lang="en-US" sz="2000" b="1" dirty="0">
                <a:solidFill>
                  <a:srgbClr val="FF0000"/>
                </a:solidFill>
                <a:latin typeface="Arial" charset="0"/>
                <a:cs typeface="Arial" charset="0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1981569" y="4709979"/>
            <a:ext cx="2692589" cy="440376"/>
            <a:chOff x="5437742" y="3878125"/>
            <a:chExt cx="1458599" cy="238556"/>
          </a:xfrm>
        </p:grpSpPr>
        <p:sp>
          <p:nvSpPr>
            <p:cNvPr id="17" name="Rectangle 16"/>
            <p:cNvSpPr/>
            <p:nvPr/>
          </p:nvSpPr>
          <p:spPr>
            <a:xfrm rot="5400000">
              <a:off x="6676047" y="3896387"/>
              <a:ext cx="223845" cy="21674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 b="1" dirty="0" err="1">
                  <a:solidFill>
                    <a:srgbClr val="FF0000"/>
                  </a:solidFill>
                  <a:latin typeface="Wingdings"/>
                  <a:ea typeface="ＭＳ 明朝"/>
                  <a:cs typeface="Times New Roman"/>
                </a:rPr>
                <a:t>ê</a:t>
              </a:r>
              <a:endParaRPr lang="en-US" sz="2000" b="1" dirty="0">
                <a:solidFill>
                  <a:srgbClr val="FF0000"/>
                </a:solidFill>
                <a:latin typeface="Times"/>
                <a:ea typeface="ＭＳ 明朝"/>
                <a:cs typeface="Times New Roman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5437742" y="3878125"/>
              <a:ext cx="1283856" cy="21674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 b="1" dirty="0" smtClean="0">
                  <a:solidFill>
                    <a:srgbClr val="FF0000"/>
                  </a:solidFill>
                  <a:latin typeface="Arial" charset="0"/>
                  <a:ea typeface="ＭＳ 明朝"/>
                  <a:cs typeface="Times New Roman"/>
                </a:rPr>
                <a:t>Block from Attack</a:t>
              </a:r>
              <a:endParaRPr lang="en-US" sz="2000" b="1" dirty="0">
                <a:solidFill>
                  <a:srgbClr val="FF0000"/>
                </a:solidFill>
                <a:latin typeface="Arial" charset="0"/>
                <a:cs typeface="Arial" charset="0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5604370" y="4700899"/>
            <a:ext cx="3461413" cy="436773"/>
            <a:chOff x="7400245" y="3873206"/>
            <a:chExt cx="1875078" cy="236604"/>
          </a:xfrm>
        </p:grpSpPr>
        <p:sp>
          <p:nvSpPr>
            <p:cNvPr id="20" name="Rectangle 19"/>
            <p:cNvSpPr/>
            <p:nvPr/>
          </p:nvSpPr>
          <p:spPr>
            <a:xfrm rot="16200000">
              <a:off x="7396694" y="3889516"/>
              <a:ext cx="223845" cy="21674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 b="1" dirty="0" err="1">
                  <a:solidFill>
                    <a:srgbClr val="FF0000"/>
                  </a:solidFill>
                  <a:latin typeface="Wingdings"/>
                  <a:ea typeface="ＭＳ 明朝"/>
                  <a:cs typeface="Times New Roman"/>
                </a:rPr>
                <a:t>ê</a:t>
              </a:r>
              <a:endParaRPr lang="en-US" sz="2000" b="1" dirty="0">
                <a:solidFill>
                  <a:srgbClr val="FF0000"/>
                </a:solidFill>
                <a:latin typeface="Times"/>
                <a:ea typeface="ＭＳ 明朝"/>
                <a:cs typeface="Times New Roman"/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7597787" y="3873206"/>
              <a:ext cx="1677536" cy="21674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 b="1" dirty="0" smtClean="0">
                  <a:solidFill>
                    <a:srgbClr val="FF0000"/>
                  </a:solidFill>
                  <a:latin typeface="Arial" charset="0"/>
                  <a:ea typeface="ＭＳ 明朝"/>
                  <a:cs typeface="Times New Roman"/>
                </a:rPr>
                <a:t>Alarm for Attack/Exploit</a:t>
              </a:r>
              <a:endParaRPr lang="en-US" sz="2000" b="1" dirty="0">
                <a:solidFill>
                  <a:srgbClr val="FF0000"/>
                </a:solidFill>
                <a:latin typeface="Arial" charset="0"/>
                <a:cs typeface="Arial" charset="0"/>
              </a:endParaRPr>
            </a:p>
          </p:txBody>
        </p:sp>
      </p:grpSp>
      <p:sp>
        <p:nvSpPr>
          <p:cNvPr id="23" name="Rectangle 22"/>
          <p:cNvSpPr/>
          <p:nvPr/>
        </p:nvSpPr>
        <p:spPr>
          <a:xfrm>
            <a:off x="7707340" y="2021796"/>
            <a:ext cx="87169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 fontAlgn="base"/>
            <a:r>
              <a:rPr lang="en-US" sz="2800" b="1" i="1" dirty="0" smtClean="0">
                <a:solidFill>
                  <a:srgbClr val="000000"/>
                </a:solidFill>
                <a:latin typeface="Calibri"/>
                <a:ea typeface="ＭＳ 明朝"/>
                <a:cs typeface="Times New Roman"/>
              </a:rPr>
              <a:t>CVE</a:t>
            </a:r>
            <a:endParaRPr lang="en-US" sz="1200" b="1" i="1" dirty="0">
              <a:solidFill>
                <a:srgbClr val="FFFFFF"/>
              </a:solidFill>
              <a:latin typeface="Times"/>
              <a:ea typeface="ＭＳ 明朝"/>
              <a:cs typeface="Times New Roman"/>
            </a:endParaRPr>
          </a:p>
        </p:txBody>
      </p:sp>
      <p:sp>
        <p:nvSpPr>
          <p:cNvPr id="22" name="Text Box 15"/>
          <p:cNvSpPr txBox="1"/>
          <p:nvPr/>
        </p:nvSpPr>
        <p:spPr>
          <a:xfrm>
            <a:off x="541060" y="3124200"/>
            <a:ext cx="2417490" cy="595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fontAlgn="base">
              <a:lnSpc>
                <a:spcPct val="80000"/>
              </a:lnSpc>
            </a:pPr>
            <a:r>
              <a:rPr lang="en-US" sz="2000" b="1" i="1" dirty="0" smtClean="0">
                <a:solidFill>
                  <a:srgbClr val="000000"/>
                </a:solidFill>
                <a:latin typeface="Calibri"/>
                <a:ea typeface="ＭＳ 明朝"/>
                <a:cs typeface="Times New Roman"/>
              </a:rPr>
              <a:t>Manage Risk During Development</a:t>
            </a:r>
          </a:p>
        </p:txBody>
      </p:sp>
      <p:sp>
        <p:nvSpPr>
          <p:cNvPr id="24" name="Text Box 19"/>
          <p:cNvSpPr txBox="1"/>
          <p:nvPr/>
        </p:nvSpPr>
        <p:spPr>
          <a:xfrm>
            <a:off x="518948" y="4876800"/>
            <a:ext cx="1958169" cy="595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fontAlgn="base">
              <a:lnSpc>
                <a:spcPct val="80000"/>
              </a:lnSpc>
            </a:pPr>
            <a:r>
              <a:rPr lang="en-US" sz="2000" b="1" i="1" dirty="0" smtClean="0">
                <a:solidFill>
                  <a:srgbClr val="000000"/>
                </a:solidFill>
                <a:latin typeface="Calibri"/>
                <a:ea typeface="ＭＳ 明朝"/>
                <a:cs typeface="Times New Roman"/>
              </a:rPr>
              <a:t>Operational Mitigation</a:t>
            </a:r>
            <a:endParaRPr lang="en-US" sz="1050" b="1" i="1" dirty="0">
              <a:solidFill>
                <a:srgbClr val="FFFFFF"/>
              </a:solidFill>
              <a:latin typeface="Times"/>
              <a:ea typeface="ＭＳ 明朝"/>
              <a:cs typeface="Times New Roman"/>
            </a:endParaRPr>
          </a:p>
        </p:txBody>
      </p:sp>
      <p:sp>
        <p:nvSpPr>
          <p:cNvPr id="25" name="Text Box 20"/>
          <p:cNvSpPr txBox="1"/>
          <p:nvPr/>
        </p:nvSpPr>
        <p:spPr>
          <a:xfrm>
            <a:off x="529919" y="5786735"/>
            <a:ext cx="1625769" cy="595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fontAlgn="base">
              <a:lnSpc>
                <a:spcPct val="80000"/>
              </a:lnSpc>
            </a:pPr>
            <a:r>
              <a:rPr lang="en-US" sz="2000" b="1" i="1" dirty="0" smtClean="0">
                <a:solidFill>
                  <a:srgbClr val="000000"/>
                </a:solidFill>
                <a:latin typeface="Calibri"/>
                <a:ea typeface="ＭＳ 明朝"/>
                <a:cs typeface="Times New Roman"/>
              </a:rPr>
              <a:t>Validate/Verify</a:t>
            </a:r>
            <a:endParaRPr lang="en-US" sz="1050" b="1" i="1" dirty="0">
              <a:solidFill>
                <a:srgbClr val="FFFFFF"/>
              </a:solidFill>
              <a:latin typeface="Times"/>
              <a:ea typeface="ＭＳ 明朝"/>
              <a:cs typeface="Times New Roman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530088" y="4038600"/>
            <a:ext cx="2156616" cy="5950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 fontAlgn="base">
              <a:lnSpc>
                <a:spcPct val="80000"/>
              </a:lnSpc>
            </a:pPr>
            <a:r>
              <a:rPr lang="en-US" sz="2000" b="1" i="1" dirty="0">
                <a:solidFill>
                  <a:srgbClr val="000000"/>
                </a:solidFill>
                <a:latin typeface="Calibri"/>
                <a:ea typeface="ＭＳ 明朝"/>
                <a:cs typeface="Times New Roman"/>
              </a:rPr>
              <a:t>Assess Deployment Risk</a:t>
            </a:r>
            <a:endParaRPr lang="en-US" sz="1050" b="1" i="1" dirty="0">
              <a:solidFill>
                <a:srgbClr val="FFFFFF"/>
              </a:solidFill>
              <a:latin typeface="Times"/>
              <a:ea typeface="ＭＳ 明朝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87447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ight Arrow 5"/>
          <p:cNvSpPr/>
          <p:nvPr/>
        </p:nvSpPr>
        <p:spPr bwMode="auto">
          <a:xfrm rot="20509934">
            <a:off x="4907318" y="3962531"/>
            <a:ext cx="1446497" cy="770467"/>
          </a:xfrm>
          <a:prstGeom prst="right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100" b="1" dirty="0" smtClean="0">
                <a:solidFill>
                  <a:srgbClr val="000000"/>
                </a:solidFill>
                <a:latin typeface="Arial" pitchFamily="-112" charset="0"/>
                <a:cs typeface="Arial" charset="0"/>
              </a:rPr>
              <a:t>Mission Fulfillment</a:t>
            </a:r>
            <a:endParaRPr lang="en-US" sz="1100" b="1" dirty="0">
              <a:solidFill>
                <a:srgbClr val="000000"/>
              </a:solidFill>
              <a:latin typeface="Arial" pitchFamily="-112" charset="0"/>
              <a:cs typeface="Arial" charset="0"/>
            </a:endParaRPr>
          </a:p>
        </p:txBody>
      </p:sp>
      <p:sp>
        <p:nvSpPr>
          <p:cNvPr id="11" name="Circular Arrow 10"/>
          <p:cNvSpPr/>
          <p:nvPr/>
        </p:nvSpPr>
        <p:spPr bwMode="auto">
          <a:xfrm flipV="1">
            <a:off x="3660713" y="3111964"/>
            <a:ext cx="4146792" cy="3482381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1062146"/>
              <a:gd name="adj5" fmla="val 12500"/>
            </a:avLst>
          </a:prstGeom>
          <a:solidFill>
            <a:srgbClr val="2CCF2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 sz="2000" b="1" dirty="0">
              <a:solidFill>
                <a:srgbClr val="000000"/>
              </a:solidFill>
              <a:latin typeface="Arial" pitchFamily="-112" charset="0"/>
              <a:cs typeface="Arial" charset="0"/>
            </a:endParaRPr>
          </a:p>
        </p:txBody>
      </p:sp>
      <p:sp>
        <p:nvSpPr>
          <p:cNvPr id="10" name="Circular Arrow 9"/>
          <p:cNvSpPr/>
          <p:nvPr/>
        </p:nvSpPr>
        <p:spPr bwMode="auto">
          <a:xfrm rot="19633112">
            <a:off x="3334974" y="2009077"/>
            <a:ext cx="3985203" cy="3464510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4357912"/>
              <a:gd name="adj5" fmla="val 12500"/>
            </a:avLst>
          </a:prstGeom>
          <a:solidFill>
            <a:srgbClr val="4387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000" b="1" dirty="0">
              <a:solidFill>
                <a:srgbClr val="000000"/>
              </a:solidFill>
              <a:latin typeface="Arial" pitchFamily="-112" charset="0"/>
              <a:cs typeface="Arial" charset="0"/>
            </a:endParaRPr>
          </a:p>
        </p:txBody>
      </p:sp>
      <p:pic>
        <p:nvPicPr>
          <p:cNvPr id="56" name="Picture 55" descr="puzzle-piece-white-hi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00406" y="2890639"/>
            <a:ext cx="2091836" cy="2253832"/>
          </a:xfrm>
          <a:prstGeom prst="rect">
            <a:avLst/>
          </a:prstGeom>
        </p:spPr>
      </p:pic>
      <p:sp>
        <p:nvSpPr>
          <p:cNvPr id="9" name="Regular Pentagon 8"/>
          <p:cNvSpPr/>
          <p:nvPr/>
        </p:nvSpPr>
        <p:spPr bwMode="auto">
          <a:xfrm>
            <a:off x="6068865" y="2389635"/>
            <a:ext cx="2565175" cy="2449820"/>
          </a:xfrm>
          <a:prstGeom prst="pentagon">
            <a:avLst/>
          </a:prstGeom>
          <a:solidFill>
            <a:srgbClr val="B042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 smtClean="0">
                <a:solidFill>
                  <a:srgbClr val="000000"/>
                </a:solidFill>
                <a:latin typeface="Arial" pitchFamily="-112" charset="0"/>
                <a:cs typeface="Arial" charset="0"/>
              </a:rPr>
              <a:t>Mission</a:t>
            </a:r>
          </a:p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 dirty="0">
              <a:solidFill>
                <a:srgbClr val="000000"/>
              </a:solidFill>
              <a:latin typeface="Arial" pitchFamily="-112" charset="0"/>
              <a:cs typeface="Arial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644374" y="4766650"/>
            <a:ext cx="2187850" cy="1339905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ArchDown">
              <a:avLst>
                <a:gd name="adj" fmla="val 442664"/>
              </a:avLst>
            </a:prstTxWarp>
            <a:spAutoFit/>
          </a:bodyPr>
          <a:lstStyle/>
          <a:p>
            <a:pPr algn="ctr" defTabSz="91440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b="1" dirty="0" smtClean="0">
                <a:solidFill>
                  <a:srgbClr val="000000"/>
                </a:solidFill>
                <a:latin typeface="Arial" pitchFamily="-112" charset="0"/>
                <a:cs typeface="Arial" charset="0"/>
              </a:rPr>
              <a:t>Mission</a:t>
            </a:r>
          </a:p>
          <a:p>
            <a:pPr algn="ctr" defTabSz="91440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b="1" dirty="0" smtClean="0">
                <a:solidFill>
                  <a:srgbClr val="000000"/>
                </a:solidFill>
                <a:latin typeface="Arial" pitchFamily="-112" charset="0"/>
                <a:cs typeface="Arial" charset="0"/>
              </a:rPr>
              <a:t>Fulfillment</a:t>
            </a:r>
            <a:endParaRPr lang="en-US" sz="1200" b="1" dirty="0">
              <a:solidFill>
                <a:srgbClr val="000000"/>
              </a:solidFill>
              <a:latin typeface="Arial" pitchFamily="-112" charset="0"/>
              <a:cs typeface="Arial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646040" y="2479011"/>
            <a:ext cx="1841139" cy="979459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ArchUp">
              <a:avLst>
                <a:gd name="adj" fmla="val 10767661"/>
              </a:avLst>
            </a:prstTxWarp>
            <a:spAutoFit/>
          </a:bodyPr>
          <a:lstStyle/>
          <a:p>
            <a:pPr algn="ctr" defTabSz="91440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b="1" dirty="0">
                <a:solidFill>
                  <a:srgbClr val="000000"/>
                </a:solidFill>
                <a:latin typeface="Arial" pitchFamily="-112" charset="0"/>
                <a:cs typeface="Arial" charset="0"/>
              </a:rPr>
              <a:t>Mission</a:t>
            </a:r>
          </a:p>
          <a:p>
            <a:pPr algn="ctr" defTabSz="91440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b="1" dirty="0">
                <a:solidFill>
                  <a:srgbClr val="000000"/>
                </a:solidFill>
                <a:latin typeface="Arial" pitchFamily="-112" charset="0"/>
                <a:cs typeface="Arial" charset="0"/>
              </a:rPr>
              <a:t>Fulfillment</a:t>
            </a:r>
          </a:p>
        </p:txBody>
      </p:sp>
      <p:sp>
        <p:nvSpPr>
          <p:cNvPr id="17" name="Explosion 1 16"/>
          <p:cNvSpPr/>
          <p:nvPr/>
        </p:nvSpPr>
        <p:spPr bwMode="auto">
          <a:xfrm rot="6453251">
            <a:off x="3857736" y="2809217"/>
            <a:ext cx="568187" cy="471910"/>
          </a:xfrm>
          <a:prstGeom prst="irregularSeal1">
            <a:avLst/>
          </a:prstGeom>
          <a:solidFill>
            <a:srgbClr val="FF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000" b="1">
              <a:solidFill>
                <a:srgbClr val="000000"/>
              </a:solidFill>
              <a:latin typeface="Arial" pitchFamily="-112" charset="0"/>
              <a:cs typeface="Arial" charset="0"/>
            </a:endParaRPr>
          </a:p>
        </p:txBody>
      </p:sp>
      <p:sp>
        <p:nvSpPr>
          <p:cNvPr id="18" name="Explosion 1 17"/>
          <p:cNvSpPr/>
          <p:nvPr/>
        </p:nvSpPr>
        <p:spPr bwMode="auto">
          <a:xfrm>
            <a:off x="3358240" y="4280559"/>
            <a:ext cx="568187" cy="471911"/>
          </a:xfrm>
          <a:prstGeom prst="irregularSeal1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000" b="1">
              <a:solidFill>
                <a:srgbClr val="000000"/>
              </a:solidFill>
              <a:latin typeface="Arial" pitchFamily="-112" charset="0"/>
              <a:cs typeface="Arial" charset="0"/>
            </a:endParaRPr>
          </a:p>
        </p:txBody>
      </p:sp>
      <p:sp>
        <p:nvSpPr>
          <p:cNvPr id="54" name="Explosion 1 53"/>
          <p:cNvSpPr/>
          <p:nvPr/>
        </p:nvSpPr>
        <p:spPr bwMode="auto">
          <a:xfrm>
            <a:off x="4250566" y="4283536"/>
            <a:ext cx="568187" cy="471911"/>
          </a:xfrm>
          <a:prstGeom prst="irregularSeal1">
            <a:avLst/>
          </a:prstGeom>
          <a:solidFill>
            <a:srgbClr val="FF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000" b="1">
              <a:solidFill>
                <a:srgbClr val="000000"/>
              </a:solidFill>
              <a:latin typeface="Arial" pitchFamily="-112" charset="0"/>
              <a:cs typeface="Arial" charset="0"/>
            </a:endParaRPr>
          </a:p>
        </p:txBody>
      </p:sp>
      <p:grpSp>
        <p:nvGrpSpPr>
          <p:cNvPr id="53" name="Group 52"/>
          <p:cNvGrpSpPr/>
          <p:nvPr/>
        </p:nvGrpSpPr>
        <p:grpSpPr>
          <a:xfrm>
            <a:off x="111302" y="362859"/>
            <a:ext cx="2351434" cy="2065257"/>
            <a:chOff x="406374" y="596927"/>
            <a:chExt cx="2351434" cy="1862368"/>
          </a:xfrm>
        </p:grpSpPr>
        <p:grpSp>
          <p:nvGrpSpPr>
            <p:cNvPr id="50" name="Group 49"/>
            <p:cNvGrpSpPr/>
            <p:nvPr/>
          </p:nvGrpSpPr>
          <p:grpSpPr>
            <a:xfrm>
              <a:off x="406374" y="596927"/>
              <a:ext cx="2351434" cy="1862368"/>
              <a:chOff x="406374" y="596927"/>
              <a:chExt cx="2351434" cy="1862368"/>
            </a:xfrm>
          </p:grpSpPr>
          <p:sp>
            <p:nvSpPr>
              <p:cNvPr id="26" name="Cloud 25"/>
              <p:cNvSpPr/>
              <p:nvPr/>
            </p:nvSpPr>
            <p:spPr bwMode="auto">
              <a:xfrm>
                <a:off x="596900" y="1083733"/>
                <a:ext cx="1930400" cy="1244600"/>
              </a:xfrm>
              <a:prstGeom prst="cloud">
                <a:avLst/>
              </a:prstGeom>
              <a:solidFill>
                <a:srgbClr val="A6A6A6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800" b="1" dirty="0">
                  <a:solidFill>
                    <a:srgbClr val="000000"/>
                  </a:solidFill>
                  <a:latin typeface="Arial" pitchFamily="-112" charset="0"/>
                  <a:cs typeface="Arial" charset="0"/>
                </a:endParaRPr>
              </a:p>
            </p:txBody>
          </p:sp>
          <p:sp>
            <p:nvSpPr>
              <p:cNvPr id="27" name="Lightning Bolt 26"/>
              <p:cNvSpPr/>
              <p:nvPr/>
            </p:nvSpPr>
            <p:spPr bwMode="auto">
              <a:xfrm rot="936834">
                <a:off x="1573231" y="1942450"/>
                <a:ext cx="1184577" cy="415465"/>
              </a:xfrm>
              <a:prstGeom prst="lightningBolt">
                <a:avLst/>
              </a:prstGeom>
              <a:solidFill>
                <a:srgbClr val="FEF96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000" b="1">
                  <a:solidFill>
                    <a:srgbClr val="000000"/>
                  </a:solidFill>
                  <a:latin typeface="Arial" pitchFamily="-112" charset="0"/>
                  <a:cs typeface="Arial" charset="0"/>
                </a:endParaRPr>
              </a:p>
            </p:txBody>
          </p:sp>
          <p:sp>
            <p:nvSpPr>
              <p:cNvPr id="28" name="Lightning Bolt 27"/>
              <p:cNvSpPr/>
              <p:nvPr/>
            </p:nvSpPr>
            <p:spPr bwMode="auto">
              <a:xfrm rot="17195855" flipH="1" flipV="1">
                <a:off x="368306" y="1825809"/>
                <a:ext cx="671554" cy="595417"/>
              </a:xfrm>
              <a:prstGeom prst="lightningBolt">
                <a:avLst/>
              </a:prstGeom>
              <a:solidFill>
                <a:srgbClr val="FEF96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000" b="1">
                  <a:solidFill>
                    <a:srgbClr val="000000"/>
                  </a:solidFill>
                  <a:latin typeface="Arial" pitchFamily="-112" charset="0"/>
                  <a:cs typeface="Arial" charset="0"/>
                </a:endParaRPr>
              </a:p>
            </p:txBody>
          </p:sp>
          <p:sp>
            <p:nvSpPr>
              <p:cNvPr id="29" name="Lightning Bolt 28"/>
              <p:cNvSpPr/>
              <p:nvPr/>
            </p:nvSpPr>
            <p:spPr bwMode="auto">
              <a:xfrm rot="571043" flipH="1" flipV="1">
                <a:off x="482851" y="942001"/>
                <a:ext cx="671554" cy="595417"/>
              </a:xfrm>
              <a:prstGeom prst="lightningBolt">
                <a:avLst/>
              </a:prstGeom>
              <a:solidFill>
                <a:srgbClr val="FEF96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000" b="1">
                  <a:solidFill>
                    <a:srgbClr val="000000"/>
                  </a:solidFill>
                  <a:latin typeface="Arial" pitchFamily="-112" charset="0"/>
                  <a:cs typeface="Arial" charset="0"/>
                </a:endParaRPr>
              </a:p>
            </p:txBody>
          </p:sp>
          <p:sp>
            <p:nvSpPr>
              <p:cNvPr id="30" name="Lightning Bolt 29"/>
              <p:cNvSpPr/>
              <p:nvPr/>
            </p:nvSpPr>
            <p:spPr bwMode="auto">
              <a:xfrm rot="18155207">
                <a:off x="1729864" y="981483"/>
                <a:ext cx="1184577" cy="415465"/>
              </a:xfrm>
              <a:prstGeom prst="lightningBolt">
                <a:avLst/>
              </a:prstGeom>
              <a:solidFill>
                <a:srgbClr val="FEF96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000" b="1">
                  <a:solidFill>
                    <a:srgbClr val="000000"/>
                  </a:solidFill>
                  <a:latin typeface="Arial" pitchFamily="-112" charset="0"/>
                  <a:cs typeface="Arial" charset="0"/>
                </a:endParaRPr>
              </a:p>
            </p:txBody>
          </p:sp>
          <p:sp>
            <p:nvSpPr>
              <p:cNvPr id="33" name="Freeform 32"/>
              <p:cNvSpPr/>
              <p:nvPr/>
            </p:nvSpPr>
            <p:spPr>
              <a:xfrm>
                <a:off x="1854200" y="1164167"/>
                <a:ext cx="454006" cy="427566"/>
              </a:xfrm>
              <a:custGeom>
                <a:avLst/>
                <a:gdLst>
                  <a:gd name="connsiteX0" fmla="*/ 186266 w 454006"/>
                  <a:gd name="connsiteY0" fmla="*/ 0 h 427566"/>
                  <a:gd name="connsiteX1" fmla="*/ 186266 w 454006"/>
                  <a:gd name="connsiteY1" fmla="*/ 0 h 427566"/>
                  <a:gd name="connsiteX2" fmla="*/ 220133 w 454006"/>
                  <a:gd name="connsiteY2" fmla="*/ 25400 h 427566"/>
                  <a:gd name="connsiteX3" fmla="*/ 245533 w 454006"/>
                  <a:gd name="connsiteY3" fmla="*/ 38100 h 427566"/>
                  <a:gd name="connsiteX4" fmla="*/ 262466 w 454006"/>
                  <a:gd name="connsiteY4" fmla="*/ 38100 h 427566"/>
                  <a:gd name="connsiteX5" fmla="*/ 262466 w 454006"/>
                  <a:gd name="connsiteY5" fmla="*/ 38100 h 427566"/>
                  <a:gd name="connsiteX6" fmla="*/ 275166 w 454006"/>
                  <a:gd name="connsiteY6" fmla="*/ 93133 h 427566"/>
                  <a:gd name="connsiteX7" fmla="*/ 292100 w 454006"/>
                  <a:gd name="connsiteY7" fmla="*/ 97366 h 427566"/>
                  <a:gd name="connsiteX8" fmla="*/ 330200 w 454006"/>
                  <a:gd name="connsiteY8" fmla="*/ 143933 h 427566"/>
                  <a:gd name="connsiteX9" fmla="*/ 364066 w 454006"/>
                  <a:gd name="connsiteY9" fmla="*/ 165100 h 427566"/>
                  <a:gd name="connsiteX10" fmla="*/ 376766 w 454006"/>
                  <a:gd name="connsiteY10" fmla="*/ 169333 h 427566"/>
                  <a:gd name="connsiteX11" fmla="*/ 389466 w 454006"/>
                  <a:gd name="connsiteY11" fmla="*/ 165100 h 427566"/>
                  <a:gd name="connsiteX12" fmla="*/ 385233 w 454006"/>
                  <a:gd name="connsiteY12" fmla="*/ 177800 h 427566"/>
                  <a:gd name="connsiteX13" fmla="*/ 397933 w 454006"/>
                  <a:gd name="connsiteY13" fmla="*/ 262466 h 427566"/>
                  <a:gd name="connsiteX14" fmla="*/ 427566 w 454006"/>
                  <a:gd name="connsiteY14" fmla="*/ 275166 h 427566"/>
                  <a:gd name="connsiteX15" fmla="*/ 440266 w 454006"/>
                  <a:gd name="connsiteY15" fmla="*/ 279400 h 427566"/>
                  <a:gd name="connsiteX16" fmla="*/ 452966 w 454006"/>
                  <a:gd name="connsiteY16" fmla="*/ 270933 h 427566"/>
                  <a:gd name="connsiteX17" fmla="*/ 427566 w 454006"/>
                  <a:gd name="connsiteY17" fmla="*/ 275166 h 427566"/>
                  <a:gd name="connsiteX18" fmla="*/ 414866 w 454006"/>
                  <a:gd name="connsiteY18" fmla="*/ 300566 h 427566"/>
                  <a:gd name="connsiteX19" fmla="*/ 406400 w 454006"/>
                  <a:gd name="connsiteY19" fmla="*/ 330200 h 427566"/>
                  <a:gd name="connsiteX20" fmla="*/ 397933 w 454006"/>
                  <a:gd name="connsiteY20" fmla="*/ 342900 h 427566"/>
                  <a:gd name="connsiteX21" fmla="*/ 385233 w 454006"/>
                  <a:gd name="connsiteY21" fmla="*/ 372533 h 427566"/>
                  <a:gd name="connsiteX22" fmla="*/ 317500 w 454006"/>
                  <a:gd name="connsiteY22" fmla="*/ 351366 h 427566"/>
                  <a:gd name="connsiteX23" fmla="*/ 194733 w 454006"/>
                  <a:gd name="connsiteY23" fmla="*/ 355600 h 427566"/>
                  <a:gd name="connsiteX24" fmla="*/ 177800 w 454006"/>
                  <a:gd name="connsiteY24" fmla="*/ 368300 h 427566"/>
                  <a:gd name="connsiteX25" fmla="*/ 165100 w 454006"/>
                  <a:gd name="connsiteY25" fmla="*/ 385233 h 427566"/>
                  <a:gd name="connsiteX26" fmla="*/ 152400 w 454006"/>
                  <a:gd name="connsiteY26" fmla="*/ 397933 h 427566"/>
                  <a:gd name="connsiteX27" fmla="*/ 135466 w 454006"/>
                  <a:gd name="connsiteY27" fmla="*/ 427566 h 427566"/>
                  <a:gd name="connsiteX28" fmla="*/ 114300 w 454006"/>
                  <a:gd name="connsiteY28" fmla="*/ 342900 h 427566"/>
                  <a:gd name="connsiteX29" fmla="*/ 76200 w 454006"/>
                  <a:gd name="connsiteY29" fmla="*/ 321733 h 427566"/>
                  <a:gd name="connsiteX30" fmla="*/ 55033 w 454006"/>
                  <a:gd name="connsiteY30" fmla="*/ 317500 h 427566"/>
                  <a:gd name="connsiteX31" fmla="*/ 21166 w 454006"/>
                  <a:gd name="connsiteY31" fmla="*/ 309033 h 427566"/>
                  <a:gd name="connsiteX32" fmla="*/ 21166 w 454006"/>
                  <a:gd name="connsiteY32" fmla="*/ 237066 h 427566"/>
                  <a:gd name="connsiteX33" fmla="*/ 29633 w 454006"/>
                  <a:gd name="connsiteY33" fmla="*/ 220133 h 427566"/>
                  <a:gd name="connsiteX34" fmla="*/ 25400 w 454006"/>
                  <a:gd name="connsiteY34" fmla="*/ 148166 h 427566"/>
                  <a:gd name="connsiteX35" fmla="*/ 0 w 454006"/>
                  <a:gd name="connsiteY35" fmla="*/ 139700 h 427566"/>
                  <a:gd name="connsiteX36" fmla="*/ 21166 w 454006"/>
                  <a:gd name="connsiteY36" fmla="*/ 131233 h 427566"/>
                  <a:gd name="connsiteX37" fmla="*/ 33866 w 454006"/>
                  <a:gd name="connsiteY37" fmla="*/ 80433 h 427566"/>
                  <a:gd name="connsiteX38" fmla="*/ 21166 w 454006"/>
                  <a:gd name="connsiteY38" fmla="*/ 25400 h 427566"/>
                  <a:gd name="connsiteX39" fmla="*/ 21166 w 454006"/>
                  <a:gd name="connsiteY39" fmla="*/ 25400 h 4275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454006" h="427566">
                    <a:moveTo>
                      <a:pt x="186266" y="0"/>
                    </a:moveTo>
                    <a:lnTo>
                      <a:pt x="186266" y="0"/>
                    </a:lnTo>
                    <a:cubicBezTo>
                      <a:pt x="197555" y="8467"/>
                      <a:pt x="208721" y="17100"/>
                      <a:pt x="220133" y="25400"/>
                    </a:cubicBezTo>
                    <a:cubicBezTo>
                      <a:pt x="228329" y="31360"/>
                      <a:pt x="235214" y="36626"/>
                      <a:pt x="245533" y="38100"/>
                    </a:cubicBezTo>
                    <a:cubicBezTo>
                      <a:pt x="251121" y="38898"/>
                      <a:pt x="256822" y="38100"/>
                      <a:pt x="262466" y="38100"/>
                    </a:cubicBezTo>
                    <a:lnTo>
                      <a:pt x="262466" y="38100"/>
                    </a:lnTo>
                    <a:cubicBezTo>
                      <a:pt x="263140" y="44843"/>
                      <a:pt x="260293" y="83218"/>
                      <a:pt x="275166" y="93133"/>
                    </a:cubicBezTo>
                    <a:cubicBezTo>
                      <a:pt x="280007" y="96360"/>
                      <a:pt x="286455" y="95955"/>
                      <a:pt x="292100" y="97366"/>
                    </a:cubicBezTo>
                    <a:cubicBezTo>
                      <a:pt x="352002" y="89879"/>
                      <a:pt x="311317" y="83509"/>
                      <a:pt x="330200" y="143933"/>
                    </a:cubicBezTo>
                    <a:cubicBezTo>
                      <a:pt x="335773" y="161767"/>
                      <a:pt x="350668" y="161272"/>
                      <a:pt x="364066" y="165100"/>
                    </a:cubicBezTo>
                    <a:cubicBezTo>
                      <a:pt x="368357" y="166326"/>
                      <a:pt x="372533" y="167922"/>
                      <a:pt x="376766" y="169333"/>
                    </a:cubicBezTo>
                    <a:cubicBezTo>
                      <a:pt x="380999" y="167922"/>
                      <a:pt x="386311" y="161945"/>
                      <a:pt x="389466" y="165100"/>
                    </a:cubicBezTo>
                    <a:cubicBezTo>
                      <a:pt x="392621" y="168255"/>
                      <a:pt x="385233" y="173338"/>
                      <a:pt x="385233" y="177800"/>
                    </a:cubicBezTo>
                    <a:cubicBezTo>
                      <a:pt x="385233" y="192059"/>
                      <a:pt x="383284" y="241958"/>
                      <a:pt x="397933" y="262466"/>
                    </a:cubicBezTo>
                    <a:cubicBezTo>
                      <a:pt x="404544" y="271721"/>
                      <a:pt x="418195" y="272489"/>
                      <a:pt x="427566" y="275166"/>
                    </a:cubicBezTo>
                    <a:cubicBezTo>
                      <a:pt x="431857" y="276392"/>
                      <a:pt x="436033" y="277989"/>
                      <a:pt x="440266" y="279400"/>
                    </a:cubicBezTo>
                    <a:cubicBezTo>
                      <a:pt x="444499" y="276578"/>
                      <a:pt x="457793" y="272542"/>
                      <a:pt x="452966" y="270933"/>
                    </a:cubicBezTo>
                    <a:cubicBezTo>
                      <a:pt x="444823" y="268218"/>
                      <a:pt x="435243" y="271327"/>
                      <a:pt x="427566" y="275166"/>
                    </a:cubicBezTo>
                    <a:cubicBezTo>
                      <a:pt x="421384" y="278257"/>
                      <a:pt x="416535" y="294724"/>
                      <a:pt x="414866" y="300566"/>
                    </a:cubicBezTo>
                    <a:cubicBezTo>
                      <a:pt x="413057" y="306896"/>
                      <a:pt x="409783" y="323433"/>
                      <a:pt x="406400" y="330200"/>
                    </a:cubicBezTo>
                    <a:cubicBezTo>
                      <a:pt x="404125" y="334751"/>
                      <a:pt x="400457" y="338483"/>
                      <a:pt x="397933" y="342900"/>
                    </a:cubicBezTo>
                    <a:cubicBezTo>
                      <a:pt x="389562" y="357548"/>
                      <a:pt x="389982" y="358284"/>
                      <a:pt x="385233" y="372533"/>
                    </a:cubicBezTo>
                    <a:cubicBezTo>
                      <a:pt x="334930" y="352412"/>
                      <a:pt x="357891" y="358099"/>
                      <a:pt x="317500" y="351366"/>
                    </a:cubicBezTo>
                    <a:cubicBezTo>
                      <a:pt x="276578" y="352777"/>
                      <a:pt x="235382" y="350673"/>
                      <a:pt x="194733" y="355600"/>
                    </a:cubicBezTo>
                    <a:cubicBezTo>
                      <a:pt x="187729" y="356449"/>
                      <a:pt x="182789" y="363311"/>
                      <a:pt x="177800" y="368300"/>
                    </a:cubicBezTo>
                    <a:cubicBezTo>
                      <a:pt x="172811" y="373289"/>
                      <a:pt x="169692" y="379876"/>
                      <a:pt x="165100" y="385233"/>
                    </a:cubicBezTo>
                    <a:cubicBezTo>
                      <a:pt x="161204" y="389779"/>
                      <a:pt x="156233" y="393334"/>
                      <a:pt x="152400" y="397933"/>
                    </a:cubicBezTo>
                    <a:cubicBezTo>
                      <a:pt x="144920" y="406909"/>
                      <a:pt x="140642" y="417214"/>
                      <a:pt x="135466" y="427566"/>
                    </a:cubicBezTo>
                    <a:cubicBezTo>
                      <a:pt x="128411" y="399344"/>
                      <a:pt x="139245" y="357867"/>
                      <a:pt x="114300" y="342900"/>
                    </a:cubicBezTo>
                    <a:cubicBezTo>
                      <a:pt x="107522" y="338833"/>
                      <a:pt x="85306" y="324768"/>
                      <a:pt x="76200" y="321733"/>
                    </a:cubicBezTo>
                    <a:cubicBezTo>
                      <a:pt x="69374" y="319458"/>
                      <a:pt x="62014" y="319245"/>
                      <a:pt x="55033" y="317500"/>
                    </a:cubicBezTo>
                    <a:cubicBezTo>
                      <a:pt x="2963" y="304482"/>
                      <a:pt x="99184" y="324635"/>
                      <a:pt x="21166" y="309033"/>
                    </a:cubicBezTo>
                    <a:cubicBezTo>
                      <a:pt x="11582" y="280278"/>
                      <a:pt x="12569" y="288646"/>
                      <a:pt x="21166" y="237066"/>
                    </a:cubicBezTo>
                    <a:cubicBezTo>
                      <a:pt x="22203" y="230841"/>
                      <a:pt x="26811" y="225777"/>
                      <a:pt x="29633" y="220133"/>
                    </a:cubicBezTo>
                    <a:cubicBezTo>
                      <a:pt x="36060" y="194425"/>
                      <a:pt x="42112" y="179502"/>
                      <a:pt x="25400" y="148166"/>
                    </a:cubicBezTo>
                    <a:cubicBezTo>
                      <a:pt x="21200" y="140291"/>
                      <a:pt x="0" y="139700"/>
                      <a:pt x="0" y="139700"/>
                    </a:cubicBezTo>
                    <a:cubicBezTo>
                      <a:pt x="7055" y="136878"/>
                      <a:pt x="15793" y="136606"/>
                      <a:pt x="21166" y="131233"/>
                    </a:cubicBezTo>
                    <a:cubicBezTo>
                      <a:pt x="30296" y="122103"/>
                      <a:pt x="32554" y="89620"/>
                      <a:pt x="33866" y="80433"/>
                    </a:cubicBezTo>
                    <a:cubicBezTo>
                      <a:pt x="25072" y="27664"/>
                      <a:pt x="37540" y="41770"/>
                      <a:pt x="21166" y="25400"/>
                    </a:cubicBezTo>
                    <a:lnTo>
                      <a:pt x="21166" y="25400"/>
                    </a:lnTo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800" b="1">
                  <a:solidFill>
                    <a:srgbClr val="000000"/>
                  </a:solidFill>
                  <a:latin typeface="Arial" pitchFamily="-112" charset="0"/>
                  <a:cs typeface="Arial" charset="0"/>
                </a:endParaRPr>
              </a:p>
            </p:txBody>
          </p:sp>
          <p:sp>
            <p:nvSpPr>
              <p:cNvPr id="34" name="Freeform 33"/>
              <p:cNvSpPr/>
              <p:nvPr/>
            </p:nvSpPr>
            <p:spPr>
              <a:xfrm rot="6282748">
                <a:off x="1782233" y="1693334"/>
                <a:ext cx="454006" cy="427566"/>
              </a:xfrm>
              <a:custGeom>
                <a:avLst/>
                <a:gdLst>
                  <a:gd name="connsiteX0" fmla="*/ 186266 w 454006"/>
                  <a:gd name="connsiteY0" fmla="*/ 0 h 427566"/>
                  <a:gd name="connsiteX1" fmla="*/ 186266 w 454006"/>
                  <a:gd name="connsiteY1" fmla="*/ 0 h 427566"/>
                  <a:gd name="connsiteX2" fmla="*/ 220133 w 454006"/>
                  <a:gd name="connsiteY2" fmla="*/ 25400 h 427566"/>
                  <a:gd name="connsiteX3" fmla="*/ 245533 w 454006"/>
                  <a:gd name="connsiteY3" fmla="*/ 38100 h 427566"/>
                  <a:gd name="connsiteX4" fmla="*/ 262466 w 454006"/>
                  <a:gd name="connsiteY4" fmla="*/ 38100 h 427566"/>
                  <a:gd name="connsiteX5" fmla="*/ 262466 w 454006"/>
                  <a:gd name="connsiteY5" fmla="*/ 38100 h 427566"/>
                  <a:gd name="connsiteX6" fmla="*/ 275166 w 454006"/>
                  <a:gd name="connsiteY6" fmla="*/ 93133 h 427566"/>
                  <a:gd name="connsiteX7" fmla="*/ 292100 w 454006"/>
                  <a:gd name="connsiteY7" fmla="*/ 97366 h 427566"/>
                  <a:gd name="connsiteX8" fmla="*/ 330200 w 454006"/>
                  <a:gd name="connsiteY8" fmla="*/ 143933 h 427566"/>
                  <a:gd name="connsiteX9" fmla="*/ 364066 w 454006"/>
                  <a:gd name="connsiteY9" fmla="*/ 165100 h 427566"/>
                  <a:gd name="connsiteX10" fmla="*/ 376766 w 454006"/>
                  <a:gd name="connsiteY10" fmla="*/ 169333 h 427566"/>
                  <a:gd name="connsiteX11" fmla="*/ 389466 w 454006"/>
                  <a:gd name="connsiteY11" fmla="*/ 165100 h 427566"/>
                  <a:gd name="connsiteX12" fmla="*/ 385233 w 454006"/>
                  <a:gd name="connsiteY12" fmla="*/ 177800 h 427566"/>
                  <a:gd name="connsiteX13" fmla="*/ 397933 w 454006"/>
                  <a:gd name="connsiteY13" fmla="*/ 262466 h 427566"/>
                  <a:gd name="connsiteX14" fmla="*/ 427566 w 454006"/>
                  <a:gd name="connsiteY14" fmla="*/ 275166 h 427566"/>
                  <a:gd name="connsiteX15" fmla="*/ 440266 w 454006"/>
                  <a:gd name="connsiteY15" fmla="*/ 279400 h 427566"/>
                  <a:gd name="connsiteX16" fmla="*/ 452966 w 454006"/>
                  <a:gd name="connsiteY16" fmla="*/ 270933 h 427566"/>
                  <a:gd name="connsiteX17" fmla="*/ 427566 w 454006"/>
                  <a:gd name="connsiteY17" fmla="*/ 275166 h 427566"/>
                  <a:gd name="connsiteX18" fmla="*/ 414866 w 454006"/>
                  <a:gd name="connsiteY18" fmla="*/ 300566 h 427566"/>
                  <a:gd name="connsiteX19" fmla="*/ 406400 w 454006"/>
                  <a:gd name="connsiteY19" fmla="*/ 330200 h 427566"/>
                  <a:gd name="connsiteX20" fmla="*/ 397933 w 454006"/>
                  <a:gd name="connsiteY20" fmla="*/ 342900 h 427566"/>
                  <a:gd name="connsiteX21" fmla="*/ 385233 w 454006"/>
                  <a:gd name="connsiteY21" fmla="*/ 372533 h 427566"/>
                  <a:gd name="connsiteX22" fmla="*/ 317500 w 454006"/>
                  <a:gd name="connsiteY22" fmla="*/ 351366 h 427566"/>
                  <a:gd name="connsiteX23" fmla="*/ 194733 w 454006"/>
                  <a:gd name="connsiteY23" fmla="*/ 355600 h 427566"/>
                  <a:gd name="connsiteX24" fmla="*/ 177800 w 454006"/>
                  <a:gd name="connsiteY24" fmla="*/ 368300 h 427566"/>
                  <a:gd name="connsiteX25" fmla="*/ 165100 w 454006"/>
                  <a:gd name="connsiteY25" fmla="*/ 385233 h 427566"/>
                  <a:gd name="connsiteX26" fmla="*/ 152400 w 454006"/>
                  <a:gd name="connsiteY26" fmla="*/ 397933 h 427566"/>
                  <a:gd name="connsiteX27" fmla="*/ 135466 w 454006"/>
                  <a:gd name="connsiteY27" fmla="*/ 427566 h 427566"/>
                  <a:gd name="connsiteX28" fmla="*/ 114300 w 454006"/>
                  <a:gd name="connsiteY28" fmla="*/ 342900 h 427566"/>
                  <a:gd name="connsiteX29" fmla="*/ 76200 w 454006"/>
                  <a:gd name="connsiteY29" fmla="*/ 321733 h 427566"/>
                  <a:gd name="connsiteX30" fmla="*/ 55033 w 454006"/>
                  <a:gd name="connsiteY30" fmla="*/ 317500 h 427566"/>
                  <a:gd name="connsiteX31" fmla="*/ 21166 w 454006"/>
                  <a:gd name="connsiteY31" fmla="*/ 309033 h 427566"/>
                  <a:gd name="connsiteX32" fmla="*/ 21166 w 454006"/>
                  <a:gd name="connsiteY32" fmla="*/ 237066 h 427566"/>
                  <a:gd name="connsiteX33" fmla="*/ 29633 w 454006"/>
                  <a:gd name="connsiteY33" fmla="*/ 220133 h 427566"/>
                  <a:gd name="connsiteX34" fmla="*/ 25400 w 454006"/>
                  <a:gd name="connsiteY34" fmla="*/ 148166 h 427566"/>
                  <a:gd name="connsiteX35" fmla="*/ 0 w 454006"/>
                  <a:gd name="connsiteY35" fmla="*/ 139700 h 427566"/>
                  <a:gd name="connsiteX36" fmla="*/ 21166 w 454006"/>
                  <a:gd name="connsiteY36" fmla="*/ 131233 h 427566"/>
                  <a:gd name="connsiteX37" fmla="*/ 33866 w 454006"/>
                  <a:gd name="connsiteY37" fmla="*/ 80433 h 427566"/>
                  <a:gd name="connsiteX38" fmla="*/ 21166 w 454006"/>
                  <a:gd name="connsiteY38" fmla="*/ 25400 h 427566"/>
                  <a:gd name="connsiteX39" fmla="*/ 21166 w 454006"/>
                  <a:gd name="connsiteY39" fmla="*/ 25400 h 4275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454006" h="427566">
                    <a:moveTo>
                      <a:pt x="186266" y="0"/>
                    </a:moveTo>
                    <a:lnTo>
                      <a:pt x="186266" y="0"/>
                    </a:lnTo>
                    <a:cubicBezTo>
                      <a:pt x="197555" y="8467"/>
                      <a:pt x="208721" y="17100"/>
                      <a:pt x="220133" y="25400"/>
                    </a:cubicBezTo>
                    <a:cubicBezTo>
                      <a:pt x="228329" y="31360"/>
                      <a:pt x="235214" y="36626"/>
                      <a:pt x="245533" y="38100"/>
                    </a:cubicBezTo>
                    <a:cubicBezTo>
                      <a:pt x="251121" y="38898"/>
                      <a:pt x="256822" y="38100"/>
                      <a:pt x="262466" y="38100"/>
                    </a:cubicBezTo>
                    <a:lnTo>
                      <a:pt x="262466" y="38100"/>
                    </a:lnTo>
                    <a:cubicBezTo>
                      <a:pt x="263140" y="44843"/>
                      <a:pt x="260293" y="83218"/>
                      <a:pt x="275166" y="93133"/>
                    </a:cubicBezTo>
                    <a:cubicBezTo>
                      <a:pt x="280007" y="96360"/>
                      <a:pt x="286455" y="95955"/>
                      <a:pt x="292100" y="97366"/>
                    </a:cubicBezTo>
                    <a:cubicBezTo>
                      <a:pt x="352002" y="89879"/>
                      <a:pt x="311317" y="83509"/>
                      <a:pt x="330200" y="143933"/>
                    </a:cubicBezTo>
                    <a:cubicBezTo>
                      <a:pt x="335773" y="161767"/>
                      <a:pt x="350668" y="161272"/>
                      <a:pt x="364066" y="165100"/>
                    </a:cubicBezTo>
                    <a:cubicBezTo>
                      <a:pt x="368357" y="166326"/>
                      <a:pt x="372533" y="167922"/>
                      <a:pt x="376766" y="169333"/>
                    </a:cubicBezTo>
                    <a:cubicBezTo>
                      <a:pt x="380999" y="167922"/>
                      <a:pt x="386311" y="161945"/>
                      <a:pt x="389466" y="165100"/>
                    </a:cubicBezTo>
                    <a:cubicBezTo>
                      <a:pt x="392621" y="168255"/>
                      <a:pt x="385233" y="173338"/>
                      <a:pt x="385233" y="177800"/>
                    </a:cubicBezTo>
                    <a:cubicBezTo>
                      <a:pt x="385233" y="192059"/>
                      <a:pt x="383284" y="241958"/>
                      <a:pt x="397933" y="262466"/>
                    </a:cubicBezTo>
                    <a:cubicBezTo>
                      <a:pt x="404544" y="271721"/>
                      <a:pt x="418195" y="272489"/>
                      <a:pt x="427566" y="275166"/>
                    </a:cubicBezTo>
                    <a:cubicBezTo>
                      <a:pt x="431857" y="276392"/>
                      <a:pt x="436033" y="277989"/>
                      <a:pt x="440266" y="279400"/>
                    </a:cubicBezTo>
                    <a:cubicBezTo>
                      <a:pt x="444499" y="276578"/>
                      <a:pt x="457793" y="272542"/>
                      <a:pt x="452966" y="270933"/>
                    </a:cubicBezTo>
                    <a:cubicBezTo>
                      <a:pt x="444823" y="268218"/>
                      <a:pt x="435243" y="271327"/>
                      <a:pt x="427566" y="275166"/>
                    </a:cubicBezTo>
                    <a:cubicBezTo>
                      <a:pt x="421384" y="278257"/>
                      <a:pt x="416535" y="294724"/>
                      <a:pt x="414866" y="300566"/>
                    </a:cubicBezTo>
                    <a:cubicBezTo>
                      <a:pt x="413057" y="306896"/>
                      <a:pt x="409783" y="323433"/>
                      <a:pt x="406400" y="330200"/>
                    </a:cubicBezTo>
                    <a:cubicBezTo>
                      <a:pt x="404125" y="334751"/>
                      <a:pt x="400457" y="338483"/>
                      <a:pt x="397933" y="342900"/>
                    </a:cubicBezTo>
                    <a:cubicBezTo>
                      <a:pt x="389562" y="357548"/>
                      <a:pt x="389982" y="358284"/>
                      <a:pt x="385233" y="372533"/>
                    </a:cubicBezTo>
                    <a:cubicBezTo>
                      <a:pt x="334930" y="352412"/>
                      <a:pt x="357891" y="358099"/>
                      <a:pt x="317500" y="351366"/>
                    </a:cubicBezTo>
                    <a:cubicBezTo>
                      <a:pt x="276578" y="352777"/>
                      <a:pt x="235382" y="350673"/>
                      <a:pt x="194733" y="355600"/>
                    </a:cubicBezTo>
                    <a:cubicBezTo>
                      <a:pt x="187729" y="356449"/>
                      <a:pt x="182789" y="363311"/>
                      <a:pt x="177800" y="368300"/>
                    </a:cubicBezTo>
                    <a:cubicBezTo>
                      <a:pt x="172811" y="373289"/>
                      <a:pt x="169692" y="379876"/>
                      <a:pt x="165100" y="385233"/>
                    </a:cubicBezTo>
                    <a:cubicBezTo>
                      <a:pt x="161204" y="389779"/>
                      <a:pt x="156233" y="393334"/>
                      <a:pt x="152400" y="397933"/>
                    </a:cubicBezTo>
                    <a:cubicBezTo>
                      <a:pt x="144920" y="406909"/>
                      <a:pt x="140642" y="417214"/>
                      <a:pt x="135466" y="427566"/>
                    </a:cubicBezTo>
                    <a:cubicBezTo>
                      <a:pt x="128411" y="399344"/>
                      <a:pt x="139245" y="357867"/>
                      <a:pt x="114300" y="342900"/>
                    </a:cubicBezTo>
                    <a:cubicBezTo>
                      <a:pt x="107522" y="338833"/>
                      <a:pt x="85306" y="324768"/>
                      <a:pt x="76200" y="321733"/>
                    </a:cubicBezTo>
                    <a:cubicBezTo>
                      <a:pt x="69374" y="319458"/>
                      <a:pt x="62014" y="319245"/>
                      <a:pt x="55033" y="317500"/>
                    </a:cubicBezTo>
                    <a:cubicBezTo>
                      <a:pt x="2963" y="304482"/>
                      <a:pt x="99184" y="324635"/>
                      <a:pt x="21166" y="309033"/>
                    </a:cubicBezTo>
                    <a:cubicBezTo>
                      <a:pt x="11582" y="280278"/>
                      <a:pt x="12569" y="288646"/>
                      <a:pt x="21166" y="237066"/>
                    </a:cubicBezTo>
                    <a:cubicBezTo>
                      <a:pt x="22203" y="230841"/>
                      <a:pt x="26811" y="225777"/>
                      <a:pt x="29633" y="220133"/>
                    </a:cubicBezTo>
                    <a:cubicBezTo>
                      <a:pt x="36060" y="194425"/>
                      <a:pt x="42112" y="179502"/>
                      <a:pt x="25400" y="148166"/>
                    </a:cubicBezTo>
                    <a:cubicBezTo>
                      <a:pt x="21200" y="140291"/>
                      <a:pt x="0" y="139700"/>
                      <a:pt x="0" y="139700"/>
                    </a:cubicBezTo>
                    <a:cubicBezTo>
                      <a:pt x="7055" y="136878"/>
                      <a:pt x="15793" y="136606"/>
                      <a:pt x="21166" y="131233"/>
                    </a:cubicBezTo>
                    <a:cubicBezTo>
                      <a:pt x="30296" y="122103"/>
                      <a:pt x="32554" y="89620"/>
                      <a:pt x="33866" y="80433"/>
                    </a:cubicBezTo>
                    <a:cubicBezTo>
                      <a:pt x="25072" y="27664"/>
                      <a:pt x="37540" y="41770"/>
                      <a:pt x="21166" y="25400"/>
                    </a:cubicBezTo>
                    <a:lnTo>
                      <a:pt x="21166" y="25400"/>
                    </a:lnTo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800" b="1">
                  <a:solidFill>
                    <a:srgbClr val="000000"/>
                  </a:solidFill>
                  <a:latin typeface="Arial" pitchFamily="-112" charset="0"/>
                  <a:cs typeface="Arial" charset="0"/>
                </a:endParaRPr>
              </a:p>
            </p:txBody>
          </p:sp>
          <p:sp>
            <p:nvSpPr>
              <p:cNvPr id="35" name="Freeform 34"/>
              <p:cNvSpPr/>
              <p:nvPr/>
            </p:nvSpPr>
            <p:spPr>
              <a:xfrm rot="10800000">
                <a:off x="774699" y="1778001"/>
                <a:ext cx="454006" cy="427566"/>
              </a:xfrm>
              <a:custGeom>
                <a:avLst/>
                <a:gdLst>
                  <a:gd name="connsiteX0" fmla="*/ 186266 w 454006"/>
                  <a:gd name="connsiteY0" fmla="*/ 0 h 427566"/>
                  <a:gd name="connsiteX1" fmla="*/ 186266 w 454006"/>
                  <a:gd name="connsiteY1" fmla="*/ 0 h 427566"/>
                  <a:gd name="connsiteX2" fmla="*/ 220133 w 454006"/>
                  <a:gd name="connsiteY2" fmla="*/ 25400 h 427566"/>
                  <a:gd name="connsiteX3" fmla="*/ 245533 w 454006"/>
                  <a:gd name="connsiteY3" fmla="*/ 38100 h 427566"/>
                  <a:gd name="connsiteX4" fmla="*/ 262466 w 454006"/>
                  <a:gd name="connsiteY4" fmla="*/ 38100 h 427566"/>
                  <a:gd name="connsiteX5" fmla="*/ 262466 w 454006"/>
                  <a:gd name="connsiteY5" fmla="*/ 38100 h 427566"/>
                  <a:gd name="connsiteX6" fmla="*/ 275166 w 454006"/>
                  <a:gd name="connsiteY6" fmla="*/ 93133 h 427566"/>
                  <a:gd name="connsiteX7" fmla="*/ 292100 w 454006"/>
                  <a:gd name="connsiteY7" fmla="*/ 97366 h 427566"/>
                  <a:gd name="connsiteX8" fmla="*/ 330200 w 454006"/>
                  <a:gd name="connsiteY8" fmla="*/ 143933 h 427566"/>
                  <a:gd name="connsiteX9" fmla="*/ 364066 w 454006"/>
                  <a:gd name="connsiteY9" fmla="*/ 165100 h 427566"/>
                  <a:gd name="connsiteX10" fmla="*/ 376766 w 454006"/>
                  <a:gd name="connsiteY10" fmla="*/ 169333 h 427566"/>
                  <a:gd name="connsiteX11" fmla="*/ 389466 w 454006"/>
                  <a:gd name="connsiteY11" fmla="*/ 165100 h 427566"/>
                  <a:gd name="connsiteX12" fmla="*/ 385233 w 454006"/>
                  <a:gd name="connsiteY12" fmla="*/ 177800 h 427566"/>
                  <a:gd name="connsiteX13" fmla="*/ 397933 w 454006"/>
                  <a:gd name="connsiteY13" fmla="*/ 262466 h 427566"/>
                  <a:gd name="connsiteX14" fmla="*/ 427566 w 454006"/>
                  <a:gd name="connsiteY14" fmla="*/ 275166 h 427566"/>
                  <a:gd name="connsiteX15" fmla="*/ 440266 w 454006"/>
                  <a:gd name="connsiteY15" fmla="*/ 279400 h 427566"/>
                  <a:gd name="connsiteX16" fmla="*/ 452966 w 454006"/>
                  <a:gd name="connsiteY16" fmla="*/ 270933 h 427566"/>
                  <a:gd name="connsiteX17" fmla="*/ 427566 w 454006"/>
                  <a:gd name="connsiteY17" fmla="*/ 275166 h 427566"/>
                  <a:gd name="connsiteX18" fmla="*/ 414866 w 454006"/>
                  <a:gd name="connsiteY18" fmla="*/ 300566 h 427566"/>
                  <a:gd name="connsiteX19" fmla="*/ 406400 w 454006"/>
                  <a:gd name="connsiteY19" fmla="*/ 330200 h 427566"/>
                  <a:gd name="connsiteX20" fmla="*/ 397933 w 454006"/>
                  <a:gd name="connsiteY20" fmla="*/ 342900 h 427566"/>
                  <a:gd name="connsiteX21" fmla="*/ 385233 w 454006"/>
                  <a:gd name="connsiteY21" fmla="*/ 372533 h 427566"/>
                  <a:gd name="connsiteX22" fmla="*/ 317500 w 454006"/>
                  <a:gd name="connsiteY22" fmla="*/ 351366 h 427566"/>
                  <a:gd name="connsiteX23" fmla="*/ 194733 w 454006"/>
                  <a:gd name="connsiteY23" fmla="*/ 355600 h 427566"/>
                  <a:gd name="connsiteX24" fmla="*/ 177800 w 454006"/>
                  <a:gd name="connsiteY24" fmla="*/ 368300 h 427566"/>
                  <a:gd name="connsiteX25" fmla="*/ 165100 w 454006"/>
                  <a:gd name="connsiteY25" fmla="*/ 385233 h 427566"/>
                  <a:gd name="connsiteX26" fmla="*/ 152400 w 454006"/>
                  <a:gd name="connsiteY26" fmla="*/ 397933 h 427566"/>
                  <a:gd name="connsiteX27" fmla="*/ 135466 w 454006"/>
                  <a:gd name="connsiteY27" fmla="*/ 427566 h 427566"/>
                  <a:gd name="connsiteX28" fmla="*/ 114300 w 454006"/>
                  <a:gd name="connsiteY28" fmla="*/ 342900 h 427566"/>
                  <a:gd name="connsiteX29" fmla="*/ 76200 w 454006"/>
                  <a:gd name="connsiteY29" fmla="*/ 321733 h 427566"/>
                  <a:gd name="connsiteX30" fmla="*/ 55033 w 454006"/>
                  <a:gd name="connsiteY30" fmla="*/ 317500 h 427566"/>
                  <a:gd name="connsiteX31" fmla="*/ 21166 w 454006"/>
                  <a:gd name="connsiteY31" fmla="*/ 309033 h 427566"/>
                  <a:gd name="connsiteX32" fmla="*/ 21166 w 454006"/>
                  <a:gd name="connsiteY32" fmla="*/ 237066 h 427566"/>
                  <a:gd name="connsiteX33" fmla="*/ 29633 w 454006"/>
                  <a:gd name="connsiteY33" fmla="*/ 220133 h 427566"/>
                  <a:gd name="connsiteX34" fmla="*/ 25400 w 454006"/>
                  <a:gd name="connsiteY34" fmla="*/ 148166 h 427566"/>
                  <a:gd name="connsiteX35" fmla="*/ 0 w 454006"/>
                  <a:gd name="connsiteY35" fmla="*/ 139700 h 427566"/>
                  <a:gd name="connsiteX36" fmla="*/ 21166 w 454006"/>
                  <a:gd name="connsiteY36" fmla="*/ 131233 h 427566"/>
                  <a:gd name="connsiteX37" fmla="*/ 33866 w 454006"/>
                  <a:gd name="connsiteY37" fmla="*/ 80433 h 427566"/>
                  <a:gd name="connsiteX38" fmla="*/ 21166 w 454006"/>
                  <a:gd name="connsiteY38" fmla="*/ 25400 h 427566"/>
                  <a:gd name="connsiteX39" fmla="*/ 21166 w 454006"/>
                  <a:gd name="connsiteY39" fmla="*/ 25400 h 4275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454006" h="427566">
                    <a:moveTo>
                      <a:pt x="186266" y="0"/>
                    </a:moveTo>
                    <a:lnTo>
                      <a:pt x="186266" y="0"/>
                    </a:lnTo>
                    <a:cubicBezTo>
                      <a:pt x="197555" y="8467"/>
                      <a:pt x="208721" y="17100"/>
                      <a:pt x="220133" y="25400"/>
                    </a:cubicBezTo>
                    <a:cubicBezTo>
                      <a:pt x="228329" y="31360"/>
                      <a:pt x="235214" y="36626"/>
                      <a:pt x="245533" y="38100"/>
                    </a:cubicBezTo>
                    <a:cubicBezTo>
                      <a:pt x="251121" y="38898"/>
                      <a:pt x="256822" y="38100"/>
                      <a:pt x="262466" y="38100"/>
                    </a:cubicBezTo>
                    <a:lnTo>
                      <a:pt x="262466" y="38100"/>
                    </a:lnTo>
                    <a:cubicBezTo>
                      <a:pt x="263140" y="44843"/>
                      <a:pt x="260293" y="83218"/>
                      <a:pt x="275166" y="93133"/>
                    </a:cubicBezTo>
                    <a:cubicBezTo>
                      <a:pt x="280007" y="96360"/>
                      <a:pt x="286455" y="95955"/>
                      <a:pt x="292100" y="97366"/>
                    </a:cubicBezTo>
                    <a:cubicBezTo>
                      <a:pt x="352002" y="89879"/>
                      <a:pt x="311317" y="83509"/>
                      <a:pt x="330200" y="143933"/>
                    </a:cubicBezTo>
                    <a:cubicBezTo>
                      <a:pt x="335773" y="161767"/>
                      <a:pt x="350668" y="161272"/>
                      <a:pt x="364066" y="165100"/>
                    </a:cubicBezTo>
                    <a:cubicBezTo>
                      <a:pt x="368357" y="166326"/>
                      <a:pt x="372533" y="167922"/>
                      <a:pt x="376766" y="169333"/>
                    </a:cubicBezTo>
                    <a:cubicBezTo>
                      <a:pt x="380999" y="167922"/>
                      <a:pt x="386311" y="161945"/>
                      <a:pt x="389466" y="165100"/>
                    </a:cubicBezTo>
                    <a:cubicBezTo>
                      <a:pt x="392621" y="168255"/>
                      <a:pt x="385233" y="173338"/>
                      <a:pt x="385233" y="177800"/>
                    </a:cubicBezTo>
                    <a:cubicBezTo>
                      <a:pt x="385233" y="192059"/>
                      <a:pt x="383284" y="241958"/>
                      <a:pt x="397933" y="262466"/>
                    </a:cubicBezTo>
                    <a:cubicBezTo>
                      <a:pt x="404544" y="271721"/>
                      <a:pt x="418195" y="272489"/>
                      <a:pt x="427566" y="275166"/>
                    </a:cubicBezTo>
                    <a:cubicBezTo>
                      <a:pt x="431857" y="276392"/>
                      <a:pt x="436033" y="277989"/>
                      <a:pt x="440266" y="279400"/>
                    </a:cubicBezTo>
                    <a:cubicBezTo>
                      <a:pt x="444499" y="276578"/>
                      <a:pt x="457793" y="272542"/>
                      <a:pt x="452966" y="270933"/>
                    </a:cubicBezTo>
                    <a:cubicBezTo>
                      <a:pt x="444823" y="268218"/>
                      <a:pt x="435243" y="271327"/>
                      <a:pt x="427566" y="275166"/>
                    </a:cubicBezTo>
                    <a:cubicBezTo>
                      <a:pt x="421384" y="278257"/>
                      <a:pt x="416535" y="294724"/>
                      <a:pt x="414866" y="300566"/>
                    </a:cubicBezTo>
                    <a:cubicBezTo>
                      <a:pt x="413057" y="306896"/>
                      <a:pt x="409783" y="323433"/>
                      <a:pt x="406400" y="330200"/>
                    </a:cubicBezTo>
                    <a:cubicBezTo>
                      <a:pt x="404125" y="334751"/>
                      <a:pt x="400457" y="338483"/>
                      <a:pt x="397933" y="342900"/>
                    </a:cubicBezTo>
                    <a:cubicBezTo>
                      <a:pt x="389562" y="357548"/>
                      <a:pt x="389982" y="358284"/>
                      <a:pt x="385233" y="372533"/>
                    </a:cubicBezTo>
                    <a:cubicBezTo>
                      <a:pt x="334930" y="352412"/>
                      <a:pt x="357891" y="358099"/>
                      <a:pt x="317500" y="351366"/>
                    </a:cubicBezTo>
                    <a:cubicBezTo>
                      <a:pt x="276578" y="352777"/>
                      <a:pt x="235382" y="350673"/>
                      <a:pt x="194733" y="355600"/>
                    </a:cubicBezTo>
                    <a:cubicBezTo>
                      <a:pt x="187729" y="356449"/>
                      <a:pt x="182789" y="363311"/>
                      <a:pt x="177800" y="368300"/>
                    </a:cubicBezTo>
                    <a:cubicBezTo>
                      <a:pt x="172811" y="373289"/>
                      <a:pt x="169692" y="379876"/>
                      <a:pt x="165100" y="385233"/>
                    </a:cubicBezTo>
                    <a:cubicBezTo>
                      <a:pt x="161204" y="389779"/>
                      <a:pt x="156233" y="393334"/>
                      <a:pt x="152400" y="397933"/>
                    </a:cubicBezTo>
                    <a:cubicBezTo>
                      <a:pt x="144920" y="406909"/>
                      <a:pt x="140642" y="417214"/>
                      <a:pt x="135466" y="427566"/>
                    </a:cubicBezTo>
                    <a:cubicBezTo>
                      <a:pt x="128411" y="399344"/>
                      <a:pt x="139245" y="357867"/>
                      <a:pt x="114300" y="342900"/>
                    </a:cubicBezTo>
                    <a:cubicBezTo>
                      <a:pt x="107522" y="338833"/>
                      <a:pt x="85306" y="324768"/>
                      <a:pt x="76200" y="321733"/>
                    </a:cubicBezTo>
                    <a:cubicBezTo>
                      <a:pt x="69374" y="319458"/>
                      <a:pt x="62014" y="319245"/>
                      <a:pt x="55033" y="317500"/>
                    </a:cubicBezTo>
                    <a:cubicBezTo>
                      <a:pt x="2963" y="304482"/>
                      <a:pt x="99184" y="324635"/>
                      <a:pt x="21166" y="309033"/>
                    </a:cubicBezTo>
                    <a:cubicBezTo>
                      <a:pt x="11582" y="280278"/>
                      <a:pt x="12569" y="288646"/>
                      <a:pt x="21166" y="237066"/>
                    </a:cubicBezTo>
                    <a:cubicBezTo>
                      <a:pt x="22203" y="230841"/>
                      <a:pt x="26811" y="225777"/>
                      <a:pt x="29633" y="220133"/>
                    </a:cubicBezTo>
                    <a:cubicBezTo>
                      <a:pt x="36060" y="194425"/>
                      <a:pt x="42112" y="179502"/>
                      <a:pt x="25400" y="148166"/>
                    </a:cubicBezTo>
                    <a:cubicBezTo>
                      <a:pt x="21200" y="140291"/>
                      <a:pt x="0" y="139700"/>
                      <a:pt x="0" y="139700"/>
                    </a:cubicBezTo>
                    <a:cubicBezTo>
                      <a:pt x="7055" y="136878"/>
                      <a:pt x="15793" y="136606"/>
                      <a:pt x="21166" y="131233"/>
                    </a:cubicBezTo>
                    <a:cubicBezTo>
                      <a:pt x="30296" y="122103"/>
                      <a:pt x="32554" y="89620"/>
                      <a:pt x="33866" y="80433"/>
                    </a:cubicBezTo>
                    <a:cubicBezTo>
                      <a:pt x="25072" y="27664"/>
                      <a:pt x="37540" y="41770"/>
                      <a:pt x="21166" y="25400"/>
                    </a:cubicBezTo>
                    <a:lnTo>
                      <a:pt x="21166" y="25400"/>
                    </a:lnTo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800" b="1">
                  <a:solidFill>
                    <a:srgbClr val="000000"/>
                  </a:solidFill>
                  <a:latin typeface="Arial" pitchFamily="-112" charset="0"/>
                  <a:cs typeface="Arial" charset="0"/>
                </a:endParaRPr>
              </a:p>
            </p:txBody>
          </p:sp>
          <p:sp>
            <p:nvSpPr>
              <p:cNvPr id="36" name="Freeform 35"/>
              <p:cNvSpPr/>
              <p:nvPr/>
            </p:nvSpPr>
            <p:spPr>
              <a:xfrm rot="17065694">
                <a:off x="812799" y="1316568"/>
                <a:ext cx="454006" cy="427566"/>
              </a:xfrm>
              <a:custGeom>
                <a:avLst/>
                <a:gdLst>
                  <a:gd name="connsiteX0" fmla="*/ 186266 w 454006"/>
                  <a:gd name="connsiteY0" fmla="*/ 0 h 427566"/>
                  <a:gd name="connsiteX1" fmla="*/ 186266 w 454006"/>
                  <a:gd name="connsiteY1" fmla="*/ 0 h 427566"/>
                  <a:gd name="connsiteX2" fmla="*/ 220133 w 454006"/>
                  <a:gd name="connsiteY2" fmla="*/ 25400 h 427566"/>
                  <a:gd name="connsiteX3" fmla="*/ 245533 w 454006"/>
                  <a:gd name="connsiteY3" fmla="*/ 38100 h 427566"/>
                  <a:gd name="connsiteX4" fmla="*/ 262466 w 454006"/>
                  <a:gd name="connsiteY4" fmla="*/ 38100 h 427566"/>
                  <a:gd name="connsiteX5" fmla="*/ 262466 w 454006"/>
                  <a:gd name="connsiteY5" fmla="*/ 38100 h 427566"/>
                  <a:gd name="connsiteX6" fmla="*/ 275166 w 454006"/>
                  <a:gd name="connsiteY6" fmla="*/ 93133 h 427566"/>
                  <a:gd name="connsiteX7" fmla="*/ 292100 w 454006"/>
                  <a:gd name="connsiteY7" fmla="*/ 97366 h 427566"/>
                  <a:gd name="connsiteX8" fmla="*/ 330200 w 454006"/>
                  <a:gd name="connsiteY8" fmla="*/ 143933 h 427566"/>
                  <a:gd name="connsiteX9" fmla="*/ 364066 w 454006"/>
                  <a:gd name="connsiteY9" fmla="*/ 165100 h 427566"/>
                  <a:gd name="connsiteX10" fmla="*/ 376766 w 454006"/>
                  <a:gd name="connsiteY10" fmla="*/ 169333 h 427566"/>
                  <a:gd name="connsiteX11" fmla="*/ 389466 w 454006"/>
                  <a:gd name="connsiteY11" fmla="*/ 165100 h 427566"/>
                  <a:gd name="connsiteX12" fmla="*/ 385233 w 454006"/>
                  <a:gd name="connsiteY12" fmla="*/ 177800 h 427566"/>
                  <a:gd name="connsiteX13" fmla="*/ 397933 w 454006"/>
                  <a:gd name="connsiteY13" fmla="*/ 262466 h 427566"/>
                  <a:gd name="connsiteX14" fmla="*/ 427566 w 454006"/>
                  <a:gd name="connsiteY14" fmla="*/ 275166 h 427566"/>
                  <a:gd name="connsiteX15" fmla="*/ 440266 w 454006"/>
                  <a:gd name="connsiteY15" fmla="*/ 279400 h 427566"/>
                  <a:gd name="connsiteX16" fmla="*/ 452966 w 454006"/>
                  <a:gd name="connsiteY16" fmla="*/ 270933 h 427566"/>
                  <a:gd name="connsiteX17" fmla="*/ 427566 w 454006"/>
                  <a:gd name="connsiteY17" fmla="*/ 275166 h 427566"/>
                  <a:gd name="connsiteX18" fmla="*/ 414866 w 454006"/>
                  <a:gd name="connsiteY18" fmla="*/ 300566 h 427566"/>
                  <a:gd name="connsiteX19" fmla="*/ 406400 w 454006"/>
                  <a:gd name="connsiteY19" fmla="*/ 330200 h 427566"/>
                  <a:gd name="connsiteX20" fmla="*/ 397933 w 454006"/>
                  <a:gd name="connsiteY20" fmla="*/ 342900 h 427566"/>
                  <a:gd name="connsiteX21" fmla="*/ 385233 w 454006"/>
                  <a:gd name="connsiteY21" fmla="*/ 372533 h 427566"/>
                  <a:gd name="connsiteX22" fmla="*/ 317500 w 454006"/>
                  <a:gd name="connsiteY22" fmla="*/ 351366 h 427566"/>
                  <a:gd name="connsiteX23" fmla="*/ 194733 w 454006"/>
                  <a:gd name="connsiteY23" fmla="*/ 355600 h 427566"/>
                  <a:gd name="connsiteX24" fmla="*/ 177800 w 454006"/>
                  <a:gd name="connsiteY24" fmla="*/ 368300 h 427566"/>
                  <a:gd name="connsiteX25" fmla="*/ 165100 w 454006"/>
                  <a:gd name="connsiteY25" fmla="*/ 385233 h 427566"/>
                  <a:gd name="connsiteX26" fmla="*/ 152400 w 454006"/>
                  <a:gd name="connsiteY26" fmla="*/ 397933 h 427566"/>
                  <a:gd name="connsiteX27" fmla="*/ 135466 w 454006"/>
                  <a:gd name="connsiteY27" fmla="*/ 427566 h 427566"/>
                  <a:gd name="connsiteX28" fmla="*/ 114300 w 454006"/>
                  <a:gd name="connsiteY28" fmla="*/ 342900 h 427566"/>
                  <a:gd name="connsiteX29" fmla="*/ 76200 w 454006"/>
                  <a:gd name="connsiteY29" fmla="*/ 321733 h 427566"/>
                  <a:gd name="connsiteX30" fmla="*/ 55033 w 454006"/>
                  <a:gd name="connsiteY30" fmla="*/ 317500 h 427566"/>
                  <a:gd name="connsiteX31" fmla="*/ 21166 w 454006"/>
                  <a:gd name="connsiteY31" fmla="*/ 309033 h 427566"/>
                  <a:gd name="connsiteX32" fmla="*/ 21166 w 454006"/>
                  <a:gd name="connsiteY32" fmla="*/ 237066 h 427566"/>
                  <a:gd name="connsiteX33" fmla="*/ 29633 w 454006"/>
                  <a:gd name="connsiteY33" fmla="*/ 220133 h 427566"/>
                  <a:gd name="connsiteX34" fmla="*/ 25400 w 454006"/>
                  <a:gd name="connsiteY34" fmla="*/ 148166 h 427566"/>
                  <a:gd name="connsiteX35" fmla="*/ 0 w 454006"/>
                  <a:gd name="connsiteY35" fmla="*/ 139700 h 427566"/>
                  <a:gd name="connsiteX36" fmla="*/ 21166 w 454006"/>
                  <a:gd name="connsiteY36" fmla="*/ 131233 h 427566"/>
                  <a:gd name="connsiteX37" fmla="*/ 33866 w 454006"/>
                  <a:gd name="connsiteY37" fmla="*/ 80433 h 427566"/>
                  <a:gd name="connsiteX38" fmla="*/ 21166 w 454006"/>
                  <a:gd name="connsiteY38" fmla="*/ 25400 h 427566"/>
                  <a:gd name="connsiteX39" fmla="*/ 21166 w 454006"/>
                  <a:gd name="connsiteY39" fmla="*/ 25400 h 4275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454006" h="427566">
                    <a:moveTo>
                      <a:pt x="186266" y="0"/>
                    </a:moveTo>
                    <a:lnTo>
                      <a:pt x="186266" y="0"/>
                    </a:lnTo>
                    <a:cubicBezTo>
                      <a:pt x="197555" y="8467"/>
                      <a:pt x="208721" y="17100"/>
                      <a:pt x="220133" y="25400"/>
                    </a:cubicBezTo>
                    <a:cubicBezTo>
                      <a:pt x="228329" y="31360"/>
                      <a:pt x="235214" y="36626"/>
                      <a:pt x="245533" y="38100"/>
                    </a:cubicBezTo>
                    <a:cubicBezTo>
                      <a:pt x="251121" y="38898"/>
                      <a:pt x="256822" y="38100"/>
                      <a:pt x="262466" y="38100"/>
                    </a:cubicBezTo>
                    <a:lnTo>
                      <a:pt x="262466" y="38100"/>
                    </a:lnTo>
                    <a:cubicBezTo>
                      <a:pt x="263140" y="44843"/>
                      <a:pt x="260293" y="83218"/>
                      <a:pt x="275166" y="93133"/>
                    </a:cubicBezTo>
                    <a:cubicBezTo>
                      <a:pt x="280007" y="96360"/>
                      <a:pt x="286455" y="95955"/>
                      <a:pt x="292100" y="97366"/>
                    </a:cubicBezTo>
                    <a:cubicBezTo>
                      <a:pt x="352002" y="89879"/>
                      <a:pt x="311317" y="83509"/>
                      <a:pt x="330200" y="143933"/>
                    </a:cubicBezTo>
                    <a:cubicBezTo>
                      <a:pt x="335773" y="161767"/>
                      <a:pt x="350668" y="161272"/>
                      <a:pt x="364066" y="165100"/>
                    </a:cubicBezTo>
                    <a:cubicBezTo>
                      <a:pt x="368357" y="166326"/>
                      <a:pt x="372533" y="167922"/>
                      <a:pt x="376766" y="169333"/>
                    </a:cubicBezTo>
                    <a:cubicBezTo>
                      <a:pt x="380999" y="167922"/>
                      <a:pt x="386311" y="161945"/>
                      <a:pt x="389466" y="165100"/>
                    </a:cubicBezTo>
                    <a:cubicBezTo>
                      <a:pt x="392621" y="168255"/>
                      <a:pt x="385233" y="173338"/>
                      <a:pt x="385233" y="177800"/>
                    </a:cubicBezTo>
                    <a:cubicBezTo>
                      <a:pt x="385233" y="192059"/>
                      <a:pt x="383284" y="241958"/>
                      <a:pt x="397933" y="262466"/>
                    </a:cubicBezTo>
                    <a:cubicBezTo>
                      <a:pt x="404544" y="271721"/>
                      <a:pt x="418195" y="272489"/>
                      <a:pt x="427566" y="275166"/>
                    </a:cubicBezTo>
                    <a:cubicBezTo>
                      <a:pt x="431857" y="276392"/>
                      <a:pt x="436033" y="277989"/>
                      <a:pt x="440266" y="279400"/>
                    </a:cubicBezTo>
                    <a:cubicBezTo>
                      <a:pt x="444499" y="276578"/>
                      <a:pt x="457793" y="272542"/>
                      <a:pt x="452966" y="270933"/>
                    </a:cubicBezTo>
                    <a:cubicBezTo>
                      <a:pt x="444823" y="268218"/>
                      <a:pt x="435243" y="271327"/>
                      <a:pt x="427566" y="275166"/>
                    </a:cubicBezTo>
                    <a:cubicBezTo>
                      <a:pt x="421384" y="278257"/>
                      <a:pt x="416535" y="294724"/>
                      <a:pt x="414866" y="300566"/>
                    </a:cubicBezTo>
                    <a:cubicBezTo>
                      <a:pt x="413057" y="306896"/>
                      <a:pt x="409783" y="323433"/>
                      <a:pt x="406400" y="330200"/>
                    </a:cubicBezTo>
                    <a:cubicBezTo>
                      <a:pt x="404125" y="334751"/>
                      <a:pt x="400457" y="338483"/>
                      <a:pt x="397933" y="342900"/>
                    </a:cubicBezTo>
                    <a:cubicBezTo>
                      <a:pt x="389562" y="357548"/>
                      <a:pt x="389982" y="358284"/>
                      <a:pt x="385233" y="372533"/>
                    </a:cubicBezTo>
                    <a:cubicBezTo>
                      <a:pt x="334930" y="352412"/>
                      <a:pt x="357891" y="358099"/>
                      <a:pt x="317500" y="351366"/>
                    </a:cubicBezTo>
                    <a:cubicBezTo>
                      <a:pt x="276578" y="352777"/>
                      <a:pt x="235382" y="350673"/>
                      <a:pt x="194733" y="355600"/>
                    </a:cubicBezTo>
                    <a:cubicBezTo>
                      <a:pt x="187729" y="356449"/>
                      <a:pt x="182789" y="363311"/>
                      <a:pt x="177800" y="368300"/>
                    </a:cubicBezTo>
                    <a:cubicBezTo>
                      <a:pt x="172811" y="373289"/>
                      <a:pt x="169692" y="379876"/>
                      <a:pt x="165100" y="385233"/>
                    </a:cubicBezTo>
                    <a:cubicBezTo>
                      <a:pt x="161204" y="389779"/>
                      <a:pt x="156233" y="393334"/>
                      <a:pt x="152400" y="397933"/>
                    </a:cubicBezTo>
                    <a:cubicBezTo>
                      <a:pt x="144920" y="406909"/>
                      <a:pt x="140642" y="417214"/>
                      <a:pt x="135466" y="427566"/>
                    </a:cubicBezTo>
                    <a:cubicBezTo>
                      <a:pt x="128411" y="399344"/>
                      <a:pt x="139245" y="357867"/>
                      <a:pt x="114300" y="342900"/>
                    </a:cubicBezTo>
                    <a:cubicBezTo>
                      <a:pt x="107522" y="338833"/>
                      <a:pt x="85306" y="324768"/>
                      <a:pt x="76200" y="321733"/>
                    </a:cubicBezTo>
                    <a:cubicBezTo>
                      <a:pt x="69374" y="319458"/>
                      <a:pt x="62014" y="319245"/>
                      <a:pt x="55033" y="317500"/>
                    </a:cubicBezTo>
                    <a:cubicBezTo>
                      <a:pt x="2963" y="304482"/>
                      <a:pt x="99184" y="324635"/>
                      <a:pt x="21166" y="309033"/>
                    </a:cubicBezTo>
                    <a:cubicBezTo>
                      <a:pt x="11582" y="280278"/>
                      <a:pt x="12569" y="288646"/>
                      <a:pt x="21166" y="237066"/>
                    </a:cubicBezTo>
                    <a:cubicBezTo>
                      <a:pt x="22203" y="230841"/>
                      <a:pt x="26811" y="225777"/>
                      <a:pt x="29633" y="220133"/>
                    </a:cubicBezTo>
                    <a:cubicBezTo>
                      <a:pt x="36060" y="194425"/>
                      <a:pt x="42112" y="179502"/>
                      <a:pt x="25400" y="148166"/>
                    </a:cubicBezTo>
                    <a:cubicBezTo>
                      <a:pt x="21200" y="140291"/>
                      <a:pt x="0" y="139700"/>
                      <a:pt x="0" y="139700"/>
                    </a:cubicBezTo>
                    <a:cubicBezTo>
                      <a:pt x="7055" y="136878"/>
                      <a:pt x="15793" y="136606"/>
                      <a:pt x="21166" y="131233"/>
                    </a:cubicBezTo>
                    <a:cubicBezTo>
                      <a:pt x="30296" y="122103"/>
                      <a:pt x="32554" y="89620"/>
                      <a:pt x="33866" y="80433"/>
                    </a:cubicBezTo>
                    <a:cubicBezTo>
                      <a:pt x="25072" y="27664"/>
                      <a:pt x="37540" y="41770"/>
                      <a:pt x="21166" y="25400"/>
                    </a:cubicBezTo>
                    <a:lnTo>
                      <a:pt x="21166" y="25400"/>
                    </a:lnTo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800" b="1">
                  <a:solidFill>
                    <a:srgbClr val="000000"/>
                  </a:solidFill>
                  <a:latin typeface="Arial" pitchFamily="-112" charset="0"/>
                  <a:cs typeface="Arial" charset="0"/>
                </a:endParaRPr>
              </a:p>
            </p:txBody>
          </p:sp>
          <p:sp>
            <p:nvSpPr>
              <p:cNvPr id="37" name="Rectangle 36"/>
              <p:cNvSpPr/>
              <p:nvPr/>
            </p:nvSpPr>
            <p:spPr bwMode="auto">
              <a:xfrm rot="19214039">
                <a:off x="1030894" y="1298404"/>
                <a:ext cx="179637" cy="158829"/>
              </a:xfrm>
              <a:prstGeom prst="rect">
                <a:avLst/>
              </a:prstGeom>
              <a:solidFill>
                <a:srgbClr val="A6A6A6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800" b="1">
                  <a:solidFill>
                    <a:srgbClr val="000000"/>
                  </a:solidFill>
                  <a:latin typeface="Arial" pitchFamily="-112" charset="0"/>
                  <a:cs typeface="Arial" charset="0"/>
                </a:endParaRPr>
              </a:p>
            </p:txBody>
          </p:sp>
          <p:sp>
            <p:nvSpPr>
              <p:cNvPr id="38" name="Rectangle 37"/>
              <p:cNvSpPr/>
              <p:nvPr/>
            </p:nvSpPr>
            <p:spPr bwMode="auto">
              <a:xfrm rot="19214039">
                <a:off x="782214" y="1478027"/>
                <a:ext cx="656732" cy="414050"/>
              </a:xfrm>
              <a:prstGeom prst="rect">
                <a:avLst/>
              </a:prstGeom>
              <a:solidFill>
                <a:srgbClr val="A6A6A6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800" b="1">
                  <a:solidFill>
                    <a:srgbClr val="000000"/>
                  </a:solidFill>
                  <a:latin typeface="Arial" pitchFamily="-112" charset="0"/>
                  <a:cs typeface="Arial" charset="0"/>
                </a:endParaRPr>
              </a:p>
            </p:txBody>
          </p:sp>
          <p:sp>
            <p:nvSpPr>
              <p:cNvPr id="39" name="Rectangle 38"/>
              <p:cNvSpPr/>
              <p:nvPr/>
            </p:nvSpPr>
            <p:spPr bwMode="auto">
              <a:xfrm rot="18427602">
                <a:off x="740362" y="1756525"/>
                <a:ext cx="179637" cy="233221"/>
              </a:xfrm>
              <a:prstGeom prst="rect">
                <a:avLst/>
              </a:prstGeom>
              <a:solidFill>
                <a:srgbClr val="A6A6A6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800" b="1">
                  <a:solidFill>
                    <a:srgbClr val="000000"/>
                  </a:solidFill>
                  <a:latin typeface="Arial" pitchFamily="-112" charset="0"/>
                  <a:cs typeface="Arial" charset="0"/>
                </a:endParaRPr>
              </a:p>
            </p:txBody>
          </p:sp>
          <p:sp>
            <p:nvSpPr>
              <p:cNvPr id="40" name="Rectangle 39"/>
              <p:cNvSpPr/>
              <p:nvPr/>
            </p:nvSpPr>
            <p:spPr bwMode="auto">
              <a:xfrm rot="20400413">
                <a:off x="702263" y="1705725"/>
                <a:ext cx="179637" cy="233221"/>
              </a:xfrm>
              <a:prstGeom prst="rect">
                <a:avLst/>
              </a:prstGeom>
              <a:solidFill>
                <a:srgbClr val="A6A6A6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800" b="1">
                  <a:solidFill>
                    <a:srgbClr val="000000"/>
                  </a:solidFill>
                  <a:latin typeface="Arial" pitchFamily="-112" charset="0"/>
                  <a:cs typeface="Arial" charset="0"/>
                </a:endParaRPr>
              </a:p>
            </p:txBody>
          </p:sp>
          <p:sp>
            <p:nvSpPr>
              <p:cNvPr id="41" name="Rectangle 40"/>
              <p:cNvSpPr/>
              <p:nvPr/>
            </p:nvSpPr>
            <p:spPr bwMode="auto">
              <a:xfrm rot="20400413">
                <a:off x="1084574" y="1821839"/>
                <a:ext cx="248888" cy="355174"/>
              </a:xfrm>
              <a:prstGeom prst="rect">
                <a:avLst/>
              </a:prstGeom>
              <a:solidFill>
                <a:srgbClr val="A6A6A6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800" b="1">
                  <a:solidFill>
                    <a:srgbClr val="000000"/>
                  </a:solidFill>
                  <a:latin typeface="Arial" pitchFamily="-112" charset="0"/>
                  <a:cs typeface="Arial" charset="0"/>
                </a:endParaRPr>
              </a:p>
            </p:txBody>
          </p:sp>
          <p:sp>
            <p:nvSpPr>
              <p:cNvPr id="42" name="Rectangle 41"/>
              <p:cNvSpPr/>
              <p:nvPr/>
            </p:nvSpPr>
            <p:spPr bwMode="auto">
              <a:xfrm rot="2209678">
                <a:off x="981767" y="2105789"/>
                <a:ext cx="114077" cy="111598"/>
              </a:xfrm>
              <a:prstGeom prst="rect">
                <a:avLst/>
              </a:prstGeom>
              <a:solidFill>
                <a:srgbClr val="A6A6A6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800" b="1">
                  <a:solidFill>
                    <a:srgbClr val="000000"/>
                  </a:solidFill>
                  <a:latin typeface="Arial" pitchFamily="-112" charset="0"/>
                  <a:cs typeface="Arial" charset="0"/>
                </a:endParaRPr>
              </a:p>
            </p:txBody>
          </p:sp>
          <p:sp>
            <p:nvSpPr>
              <p:cNvPr id="43" name="Rectangle 42"/>
              <p:cNvSpPr/>
              <p:nvPr/>
            </p:nvSpPr>
            <p:spPr bwMode="auto">
              <a:xfrm rot="2209678">
                <a:off x="1745758" y="2027372"/>
                <a:ext cx="181633" cy="45719"/>
              </a:xfrm>
              <a:prstGeom prst="rect">
                <a:avLst/>
              </a:prstGeom>
              <a:solidFill>
                <a:srgbClr val="A6A6A6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800" b="1">
                  <a:solidFill>
                    <a:srgbClr val="000000"/>
                  </a:solidFill>
                  <a:latin typeface="Arial" pitchFamily="-112" charset="0"/>
                  <a:cs typeface="Arial" charset="0"/>
                </a:endParaRPr>
              </a:p>
            </p:txBody>
          </p:sp>
          <p:sp>
            <p:nvSpPr>
              <p:cNvPr id="44" name="Rectangle 43"/>
              <p:cNvSpPr/>
              <p:nvPr/>
            </p:nvSpPr>
            <p:spPr bwMode="auto">
              <a:xfrm rot="2209678">
                <a:off x="2057330" y="1845068"/>
                <a:ext cx="181633" cy="100100"/>
              </a:xfrm>
              <a:prstGeom prst="rect">
                <a:avLst/>
              </a:prstGeom>
              <a:solidFill>
                <a:srgbClr val="A6A6A6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800" b="1">
                  <a:solidFill>
                    <a:srgbClr val="000000"/>
                  </a:solidFill>
                  <a:latin typeface="Arial" pitchFamily="-112" charset="0"/>
                  <a:cs typeface="Arial" charset="0"/>
                </a:endParaRPr>
              </a:p>
            </p:txBody>
          </p:sp>
          <p:sp>
            <p:nvSpPr>
              <p:cNvPr id="45" name="Rectangle 44"/>
              <p:cNvSpPr/>
              <p:nvPr/>
            </p:nvSpPr>
            <p:spPr bwMode="auto">
              <a:xfrm rot="3076507">
                <a:off x="2197030" y="1365643"/>
                <a:ext cx="181633" cy="100100"/>
              </a:xfrm>
              <a:prstGeom prst="rect">
                <a:avLst/>
              </a:prstGeom>
              <a:solidFill>
                <a:srgbClr val="A6A6A6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800" b="1">
                  <a:solidFill>
                    <a:srgbClr val="000000"/>
                  </a:solidFill>
                  <a:latin typeface="Arial" pitchFamily="-112" charset="0"/>
                  <a:cs typeface="Arial" charset="0"/>
                </a:endParaRPr>
              </a:p>
            </p:txBody>
          </p:sp>
          <p:sp>
            <p:nvSpPr>
              <p:cNvPr id="46" name="Rectangle 45"/>
              <p:cNvSpPr/>
              <p:nvPr/>
            </p:nvSpPr>
            <p:spPr bwMode="auto">
              <a:xfrm rot="7430007">
                <a:off x="1905920" y="1179698"/>
                <a:ext cx="181633" cy="79550"/>
              </a:xfrm>
              <a:prstGeom prst="rect">
                <a:avLst/>
              </a:prstGeom>
              <a:solidFill>
                <a:srgbClr val="A6A6A6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800" b="1">
                  <a:solidFill>
                    <a:srgbClr val="000000"/>
                  </a:solidFill>
                  <a:latin typeface="Arial" pitchFamily="-112" charset="0"/>
                  <a:cs typeface="Arial" charset="0"/>
                </a:endParaRPr>
              </a:p>
            </p:txBody>
          </p:sp>
          <p:sp>
            <p:nvSpPr>
              <p:cNvPr id="47" name="Rectangle 46"/>
              <p:cNvSpPr/>
              <p:nvPr/>
            </p:nvSpPr>
            <p:spPr bwMode="auto">
              <a:xfrm rot="7430007">
                <a:off x="1605331" y="1301308"/>
                <a:ext cx="630417" cy="586779"/>
              </a:xfrm>
              <a:prstGeom prst="rect">
                <a:avLst/>
              </a:prstGeom>
              <a:solidFill>
                <a:srgbClr val="A6A6A6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800" b="1">
                  <a:solidFill>
                    <a:srgbClr val="000000"/>
                  </a:solidFill>
                  <a:latin typeface="Arial" pitchFamily="-112" charset="0"/>
                  <a:cs typeface="Arial" charset="0"/>
                </a:endParaRPr>
              </a:p>
            </p:txBody>
          </p:sp>
          <p:sp>
            <p:nvSpPr>
              <p:cNvPr id="48" name="Rectangle 47"/>
              <p:cNvSpPr/>
              <p:nvPr/>
            </p:nvSpPr>
            <p:spPr bwMode="auto">
              <a:xfrm rot="2209678">
                <a:off x="2110102" y="1677245"/>
                <a:ext cx="181633" cy="85489"/>
              </a:xfrm>
              <a:prstGeom prst="rect">
                <a:avLst/>
              </a:prstGeom>
              <a:solidFill>
                <a:srgbClr val="A6A6A6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800" b="1">
                  <a:solidFill>
                    <a:srgbClr val="000000"/>
                  </a:solidFill>
                  <a:latin typeface="Arial" pitchFamily="-112" charset="0"/>
                  <a:cs typeface="Arial" charset="0"/>
                </a:endParaRPr>
              </a:p>
            </p:txBody>
          </p:sp>
          <p:sp>
            <p:nvSpPr>
              <p:cNvPr id="49" name="Rectangle 48"/>
              <p:cNvSpPr/>
              <p:nvPr/>
            </p:nvSpPr>
            <p:spPr bwMode="auto">
              <a:xfrm rot="2209678">
                <a:off x="1604165" y="1807492"/>
                <a:ext cx="316155" cy="171546"/>
              </a:xfrm>
              <a:prstGeom prst="rect">
                <a:avLst/>
              </a:prstGeom>
              <a:solidFill>
                <a:srgbClr val="A6A6A6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800" b="1">
                  <a:solidFill>
                    <a:srgbClr val="000000"/>
                  </a:solidFill>
                  <a:latin typeface="Arial" pitchFamily="-112" charset="0"/>
                  <a:cs typeface="Arial" charset="0"/>
                </a:endParaRPr>
              </a:p>
            </p:txBody>
          </p:sp>
        </p:grpSp>
        <p:sp>
          <p:nvSpPr>
            <p:cNvPr id="51" name="TextBox 50"/>
            <p:cNvSpPr txBox="1"/>
            <p:nvPr/>
          </p:nvSpPr>
          <p:spPr>
            <a:xfrm>
              <a:off x="736601" y="1437925"/>
              <a:ext cx="1623970" cy="6272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 fontAlgn="base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400" b="1" dirty="0" smtClean="0">
                  <a:solidFill>
                    <a:srgbClr val="000000"/>
                  </a:solidFill>
                  <a:latin typeface="Arial" charset="0"/>
                  <a:cs typeface="Arial" charset="0"/>
                </a:rPr>
                <a:t>Attacks &amp; Hazards</a:t>
              </a:r>
              <a:endParaRPr lang="en-US" sz="2400" b="1" dirty="0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</p:grpSp>
      <p:sp>
        <p:nvSpPr>
          <p:cNvPr id="57" name="Rectangle 56"/>
          <p:cNvSpPr/>
          <p:nvPr/>
        </p:nvSpPr>
        <p:spPr>
          <a:xfrm>
            <a:off x="3315213" y="3306113"/>
            <a:ext cx="165942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dirty="0">
                <a:solidFill>
                  <a:srgbClr val="000000"/>
                </a:solidFill>
                <a:latin typeface="Arial" pitchFamily="-112" charset="0"/>
                <a:cs typeface="Arial" charset="0"/>
              </a:rPr>
              <a:t>Capability</a:t>
            </a:r>
            <a:endParaRPr lang="en-US" sz="2400" b="1" dirty="0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2046471" y="2577453"/>
            <a:ext cx="4135314" cy="2590053"/>
            <a:chOff x="2046471" y="2214593"/>
            <a:chExt cx="4135314" cy="2590053"/>
          </a:xfrm>
        </p:grpSpPr>
        <p:sp>
          <p:nvSpPr>
            <p:cNvPr id="58" name="TextBox 57"/>
            <p:cNvSpPr txBox="1"/>
            <p:nvPr/>
          </p:nvSpPr>
          <p:spPr>
            <a:xfrm>
              <a:off x="4551261" y="4435314"/>
              <a:ext cx="16305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b="1" dirty="0" smtClean="0">
                  <a:solidFill>
                    <a:srgbClr val="000000"/>
                  </a:solidFill>
                  <a:latin typeface="Arial" charset="0"/>
                  <a:cs typeface="Arial" charset="0"/>
                </a:rPr>
                <a:t>Weakness #3</a:t>
              </a:r>
              <a:endParaRPr lang="en-US" b="1" dirty="0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2278946" y="2214593"/>
              <a:ext cx="16305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b="1" dirty="0" smtClean="0">
                  <a:solidFill>
                    <a:srgbClr val="000000"/>
                  </a:solidFill>
                  <a:latin typeface="Arial" charset="0"/>
                  <a:cs typeface="Arial" charset="0"/>
                </a:rPr>
                <a:t>Weakness #1</a:t>
              </a:r>
              <a:endParaRPr lang="en-US" b="1" dirty="0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2046471" y="4432250"/>
              <a:ext cx="16305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b="1" dirty="0" smtClean="0">
                  <a:solidFill>
                    <a:srgbClr val="000000"/>
                  </a:solidFill>
                  <a:latin typeface="Arial" charset="0"/>
                  <a:cs typeface="Arial" charset="0"/>
                </a:rPr>
                <a:t>Weakness #2</a:t>
              </a:r>
              <a:endParaRPr lang="en-US" b="1" dirty="0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66039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1" grpId="0" animBg="1"/>
      <p:bldP spid="10" grpId="0" animBg="1"/>
      <p:bldP spid="13" grpId="0"/>
      <p:bldP spid="16" grpId="0"/>
      <p:bldP spid="17" grpId="0" animBg="1"/>
      <p:bldP spid="18" grpId="0" animBg="1"/>
      <p:bldP spid="5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ight Arrow 5"/>
          <p:cNvSpPr/>
          <p:nvPr/>
        </p:nvSpPr>
        <p:spPr bwMode="auto">
          <a:xfrm rot="20509934">
            <a:off x="4907318" y="3962531"/>
            <a:ext cx="1446497" cy="770467"/>
          </a:xfrm>
          <a:prstGeom prst="right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100" b="1" dirty="0" smtClean="0">
                <a:solidFill>
                  <a:srgbClr val="000000"/>
                </a:solidFill>
                <a:latin typeface="Arial" pitchFamily="-112" charset="0"/>
                <a:cs typeface="Arial" charset="0"/>
              </a:rPr>
              <a:t>Mission Fulfillment</a:t>
            </a:r>
            <a:endParaRPr lang="en-US" sz="1100" b="1" dirty="0">
              <a:solidFill>
                <a:srgbClr val="000000"/>
              </a:solidFill>
              <a:latin typeface="Arial" pitchFamily="-112" charset="0"/>
              <a:cs typeface="Arial" charset="0"/>
            </a:endParaRPr>
          </a:p>
        </p:txBody>
      </p:sp>
      <p:sp>
        <p:nvSpPr>
          <p:cNvPr id="11" name="Circular Arrow 10"/>
          <p:cNvSpPr/>
          <p:nvPr/>
        </p:nvSpPr>
        <p:spPr bwMode="auto">
          <a:xfrm flipV="1">
            <a:off x="3660713" y="3111964"/>
            <a:ext cx="4146792" cy="3482381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1062146"/>
              <a:gd name="adj5" fmla="val 12500"/>
            </a:avLst>
          </a:prstGeom>
          <a:solidFill>
            <a:srgbClr val="2CCF2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 sz="2000" b="1" dirty="0">
              <a:solidFill>
                <a:srgbClr val="FFFFFF"/>
              </a:solidFill>
              <a:latin typeface="Arial" pitchFamily="-112" charset="0"/>
              <a:cs typeface="Arial" charset="0"/>
            </a:endParaRPr>
          </a:p>
        </p:txBody>
      </p:sp>
      <p:sp>
        <p:nvSpPr>
          <p:cNvPr id="10" name="Circular Arrow 9"/>
          <p:cNvSpPr/>
          <p:nvPr/>
        </p:nvSpPr>
        <p:spPr bwMode="auto">
          <a:xfrm rot="19633112">
            <a:off x="3334974" y="2009077"/>
            <a:ext cx="3985203" cy="3464510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4357912"/>
              <a:gd name="adj5" fmla="val 12500"/>
            </a:avLst>
          </a:prstGeom>
          <a:solidFill>
            <a:srgbClr val="4387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000" b="1">
              <a:solidFill>
                <a:srgbClr val="000000"/>
              </a:solidFill>
              <a:latin typeface="Arial" pitchFamily="-112" charset="0"/>
              <a:cs typeface="Arial" charset="0"/>
            </a:endParaRPr>
          </a:p>
        </p:txBody>
      </p:sp>
      <p:pic>
        <p:nvPicPr>
          <p:cNvPr id="56" name="Picture 55" descr="puzzle-piece-white-hi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00406" y="2890639"/>
            <a:ext cx="2091836" cy="2253832"/>
          </a:xfrm>
          <a:prstGeom prst="rect">
            <a:avLst/>
          </a:prstGeom>
        </p:spPr>
      </p:pic>
      <p:sp>
        <p:nvSpPr>
          <p:cNvPr id="9" name="Regular Pentagon 8"/>
          <p:cNvSpPr/>
          <p:nvPr/>
        </p:nvSpPr>
        <p:spPr bwMode="auto">
          <a:xfrm>
            <a:off x="6068865" y="2389635"/>
            <a:ext cx="2565175" cy="2449820"/>
          </a:xfrm>
          <a:prstGeom prst="pentagon">
            <a:avLst/>
          </a:prstGeom>
          <a:solidFill>
            <a:srgbClr val="B042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 smtClean="0">
                <a:solidFill>
                  <a:srgbClr val="000000"/>
                </a:solidFill>
                <a:latin typeface="Arial" pitchFamily="-112" charset="0"/>
                <a:cs typeface="Arial" charset="0"/>
              </a:rPr>
              <a:t>Mission</a:t>
            </a:r>
          </a:p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 dirty="0">
              <a:solidFill>
                <a:srgbClr val="000000"/>
              </a:solidFill>
              <a:latin typeface="Arial" pitchFamily="-112" charset="0"/>
              <a:cs typeface="Arial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644374" y="4766650"/>
            <a:ext cx="2187850" cy="1339905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ArchDown">
              <a:avLst>
                <a:gd name="adj" fmla="val 442664"/>
              </a:avLst>
            </a:prstTxWarp>
            <a:spAutoFit/>
          </a:bodyPr>
          <a:lstStyle/>
          <a:p>
            <a:pPr algn="ctr" defTabSz="91440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b="1" dirty="0" smtClean="0">
                <a:solidFill>
                  <a:srgbClr val="000000"/>
                </a:solidFill>
                <a:latin typeface="Arial" pitchFamily="-112" charset="0"/>
                <a:cs typeface="Arial" charset="0"/>
              </a:rPr>
              <a:t>Mission</a:t>
            </a:r>
          </a:p>
          <a:p>
            <a:pPr algn="ctr" defTabSz="91440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b="1" dirty="0" smtClean="0">
                <a:solidFill>
                  <a:srgbClr val="000000"/>
                </a:solidFill>
                <a:latin typeface="Arial" pitchFamily="-112" charset="0"/>
                <a:cs typeface="Arial" charset="0"/>
              </a:rPr>
              <a:t>Fulfillment</a:t>
            </a:r>
            <a:endParaRPr lang="en-US" sz="1200" b="1" dirty="0">
              <a:solidFill>
                <a:srgbClr val="000000"/>
              </a:solidFill>
              <a:latin typeface="Arial" pitchFamily="-112" charset="0"/>
              <a:cs typeface="Arial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646040" y="2479011"/>
            <a:ext cx="1841139" cy="979459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ArchUp">
              <a:avLst>
                <a:gd name="adj" fmla="val 10767661"/>
              </a:avLst>
            </a:prstTxWarp>
            <a:spAutoFit/>
          </a:bodyPr>
          <a:lstStyle/>
          <a:p>
            <a:pPr algn="ctr" defTabSz="91440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b="1" dirty="0">
                <a:solidFill>
                  <a:srgbClr val="000000"/>
                </a:solidFill>
                <a:latin typeface="Arial" pitchFamily="-112" charset="0"/>
                <a:cs typeface="Arial" charset="0"/>
              </a:rPr>
              <a:t>Mission</a:t>
            </a:r>
          </a:p>
          <a:p>
            <a:pPr algn="ctr" defTabSz="91440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b="1" dirty="0">
                <a:solidFill>
                  <a:srgbClr val="000000"/>
                </a:solidFill>
                <a:latin typeface="Arial" pitchFamily="-112" charset="0"/>
                <a:cs typeface="Arial" charset="0"/>
              </a:rPr>
              <a:t>Fulfillment</a:t>
            </a:r>
          </a:p>
        </p:txBody>
      </p:sp>
      <p:sp>
        <p:nvSpPr>
          <p:cNvPr id="17" name="Explosion 1 16"/>
          <p:cNvSpPr/>
          <p:nvPr/>
        </p:nvSpPr>
        <p:spPr bwMode="auto">
          <a:xfrm rot="6453251">
            <a:off x="3857736" y="2809217"/>
            <a:ext cx="568187" cy="471910"/>
          </a:xfrm>
          <a:prstGeom prst="irregularSeal1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000" b="1">
              <a:solidFill>
                <a:srgbClr val="000000"/>
              </a:solidFill>
              <a:latin typeface="Arial" pitchFamily="-112" charset="0"/>
              <a:cs typeface="Arial" charset="0"/>
            </a:endParaRPr>
          </a:p>
        </p:txBody>
      </p:sp>
      <p:sp>
        <p:nvSpPr>
          <p:cNvPr id="18" name="Explosion 1 17"/>
          <p:cNvSpPr/>
          <p:nvPr/>
        </p:nvSpPr>
        <p:spPr bwMode="auto">
          <a:xfrm>
            <a:off x="3358240" y="4280559"/>
            <a:ext cx="568187" cy="471911"/>
          </a:xfrm>
          <a:prstGeom prst="irregularSeal1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000" b="1">
              <a:solidFill>
                <a:srgbClr val="000000"/>
              </a:solidFill>
              <a:latin typeface="Arial" pitchFamily="-112" charset="0"/>
              <a:cs typeface="Arial" charset="0"/>
            </a:endParaRPr>
          </a:p>
        </p:txBody>
      </p:sp>
      <p:sp>
        <p:nvSpPr>
          <p:cNvPr id="19" name="Explosion 1 18"/>
          <p:cNvSpPr/>
          <p:nvPr/>
        </p:nvSpPr>
        <p:spPr bwMode="auto">
          <a:xfrm rot="18467453">
            <a:off x="7020078" y="5027898"/>
            <a:ext cx="534682" cy="462856"/>
          </a:xfrm>
          <a:prstGeom prst="irregularSeal1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000" b="1">
              <a:solidFill>
                <a:srgbClr val="000000"/>
              </a:solidFill>
              <a:latin typeface="Arial" pitchFamily="-112" charset="0"/>
              <a:cs typeface="Arial" charset="0"/>
            </a:endParaRPr>
          </a:p>
        </p:txBody>
      </p:sp>
      <p:sp>
        <p:nvSpPr>
          <p:cNvPr id="20" name="Lightning Bolt 19"/>
          <p:cNvSpPr/>
          <p:nvPr/>
        </p:nvSpPr>
        <p:spPr bwMode="auto">
          <a:xfrm rot="347705">
            <a:off x="2759805" y="2519772"/>
            <a:ext cx="1454174" cy="471911"/>
          </a:xfrm>
          <a:prstGeom prst="lightningBolt">
            <a:avLst/>
          </a:prstGeom>
          <a:solidFill>
            <a:srgbClr val="FEF96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000" b="1">
              <a:solidFill>
                <a:srgbClr val="000000"/>
              </a:solidFill>
              <a:latin typeface="Arial" pitchFamily="-112" charset="0"/>
              <a:cs typeface="Arial" charset="0"/>
            </a:endParaRPr>
          </a:p>
        </p:txBody>
      </p:sp>
      <p:sp>
        <p:nvSpPr>
          <p:cNvPr id="21" name="Lightning Bolt 20"/>
          <p:cNvSpPr/>
          <p:nvPr/>
        </p:nvSpPr>
        <p:spPr bwMode="auto">
          <a:xfrm rot="20452951">
            <a:off x="2173708" y="4280556"/>
            <a:ext cx="1454173" cy="471911"/>
          </a:xfrm>
          <a:prstGeom prst="lightningBolt">
            <a:avLst/>
          </a:prstGeom>
          <a:solidFill>
            <a:srgbClr val="FEF96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000" b="1">
              <a:solidFill>
                <a:srgbClr val="000000"/>
              </a:solidFill>
              <a:latin typeface="Arial" pitchFamily="-112" charset="0"/>
              <a:cs typeface="Arial" charset="0"/>
            </a:endParaRPr>
          </a:p>
        </p:txBody>
      </p:sp>
      <p:sp>
        <p:nvSpPr>
          <p:cNvPr id="54" name="Explosion 1 53"/>
          <p:cNvSpPr/>
          <p:nvPr/>
        </p:nvSpPr>
        <p:spPr bwMode="auto">
          <a:xfrm>
            <a:off x="4250566" y="4283536"/>
            <a:ext cx="568187" cy="471911"/>
          </a:xfrm>
          <a:prstGeom prst="irregularSeal1">
            <a:avLst/>
          </a:prstGeom>
          <a:solidFill>
            <a:srgbClr val="FF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000" b="1">
              <a:solidFill>
                <a:srgbClr val="000000"/>
              </a:solidFill>
              <a:latin typeface="Arial" pitchFamily="-112" charset="0"/>
              <a:cs typeface="Arial" charset="0"/>
            </a:endParaRPr>
          </a:p>
        </p:txBody>
      </p:sp>
      <p:sp>
        <p:nvSpPr>
          <p:cNvPr id="55" name="Explosion 1 54"/>
          <p:cNvSpPr/>
          <p:nvPr/>
        </p:nvSpPr>
        <p:spPr bwMode="auto">
          <a:xfrm>
            <a:off x="6133705" y="2479719"/>
            <a:ext cx="465539" cy="348623"/>
          </a:xfrm>
          <a:prstGeom prst="irregularSeal1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000" b="1">
              <a:solidFill>
                <a:srgbClr val="000000"/>
              </a:solidFill>
              <a:latin typeface="Arial" pitchFamily="-112" charset="0"/>
              <a:cs typeface="Arial" charset="0"/>
            </a:endParaRPr>
          </a:p>
        </p:txBody>
      </p:sp>
      <p:grpSp>
        <p:nvGrpSpPr>
          <p:cNvPr id="53" name="Group 52"/>
          <p:cNvGrpSpPr/>
          <p:nvPr/>
        </p:nvGrpSpPr>
        <p:grpSpPr>
          <a:xfrm>
            <a:off x="111302" y="362859"/>
            <a:ext cx="2351434" cy="2065257"/>
            <a:chOff x="406374" y="596927"/>
            <a:chExt cx="2351434" cy="1862368"/>
          </a:xfrm>
        </p:grpSpPr>
        <p:grpSp>
          <p:nvGrpSpPr>
            <p:cNvPr id="50" name="Group 49"/>
            <p:cNvGrpSpPr/>
            <p:nvPr/>
          </p:nvGrpSpPr>
          <p:grpSpPr>
            <a:xfrm>
              <a:off x="406374" y="596927"/>
              <a:ext cx="2351434" cy="1862368"/>
              <a:chOff x="406374" y="596927"/>
              <a:chExt cx="2351434" cy="1862368"/>
            </a:xfrm>
          </p:grpSpPr>
          <p:sp>
            <p:nvSpPr>
              <p:cNvPr id="26" name="Cloud 25"/>
              <p:cNvSpPr/>
              <p:nvPr/>
            </p:nvSpPr>
            <p:spPr bwMode="auto">
              <a:xfrm>
                <a:off x="596900" y="1083733"/>
                <a:ext cx="1930400" cy="1244600"/>
              </a:xfrm>
              <a:prstGeom prst="cloud">
                <a:avLst/>
              </a:prstGeom>
              <a:solidFill>
                <a:srgbClr val="A6A6A6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800" b="1" dirty="0">
                  <a:solidFill>
                    <a:srgbClr val="000000"/>
                  </a:solidFill>
                  <a:latin typeface="Arial" pitchFamily="-112" charset="0"/>
                  <a:cs typeface="Arial" charset="0"/>
                </a:endParaRPr>
              </a:p>
            </p:txBody>
          </p:sp>
          <p:sp>
            <p:nvSpPr>
              <p:cNvPr id="27" name="Lightning Bolt 26"/>
              <p:cNvSpPr/>
              <p:nvPr/>
            </p:nvSpPr>
            <p:spPr bwMode="auto">
              <a:xfrm rot="936834">
                <a:off x="1573231" y="1942450"/>
                <a:ext cx="1184577" cy="415465"/>
              </a:xfrm>
              <a:prstGeom prst="lightningBolt">
                <a:avLst/>
              </a:prstGeom>
              <a:solidFill>
                <a:srgbClr val="FEF96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000" b="1">
                  <a:solidFill>
                    <a:srgbClr val="000000"/>
                  </a:solidFill>
                  <a:latin typeface="Arial" pitchFamily="-112" charset="0"/>
                  <a:cs typeface="Arial" charset="0"/>
                </a:endParaRPr>
              </a:p>
            </p:txBody>
          </p:sp>
          <p:sp>
            <p:nvSpPr>
              <p:cNvPr id="28" name="Lightning Bolt 27"/>
              <p:cNvSpPr/>
              <p:nvPr/>
            </p:nvSpPr>
            <p:spPr bwMode="auto">
              <a:xfrm rot="17195855" flipH="1" flipV="1">
                <a:off x="368306" y="1825809"/>
                <a:ext cx="671554" cy="595417"/>
              </a:xfrm>
              <a:prstGeom prst="lightningBolt">
                <a:avLst/>
              </a:prstGeom>
              <a:solidFill>
                <a:srgbClr val="FEF96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000" b="1">
                  <a:solidFill>
                    <a:srgbClr val="000000"/>
                  </a:solidFill>
                  <a:latin typeface="Arial" pitchFamily="-112" charset="0"/>
                  <a:cs typeface="Arial" charset="0"/>
                </a:endParaRPr>
              </a:p>
            </p:txBody>
          </p:sp>
          <p:sp>
            <p:nvSpPr>
              <p:cNvPr id="29" name="Lightning Bolt 28"/>
              <p:cNvSpPr/>
              <p:nvPr/>
            </p:nvSpPr>
            <p:spPr bwMode="auto">
              <a:xfrm rot="571043" flipH="1" flipV="1">
                <a:off x="482851" y="942001"/>
                <a:ext cx="671554" cy="595417"/>
              </a:xfrm>
              <a:prstGeom prst="lightningBolt">
                <a:avLst/>
              </a:prstGeom>
              <a:solidFill>
                <a:srgbClr val="FEF96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000" b="1">
                  <a:solidFill>
                    <a:srgbClr val="000000"/>
                  </a:solidFill>
                  <a:latin typeface="Arial" pitchFamily="-112" charset="0"/>
                  <a:cs typeface="Arial" charset="0"/>
                </a:endParaRPr>
              </a:p>
            </p:txBody>
          </p:sp>
          <p:sp>
            <p:nvSpPr>
              <p:cNvPr id="30" name="Lightning Bolt 29"/>
              <p:cNvSpPr/>
              <p:nvPr/>
            </p:nvSpPr>
            <p:spPr bwMode="auto">
              <a:xfrm rot="18155207">
                <a:off x="1729864" y="981483"/>
                <a:ext cx="1184577" cy="415465"/>
              </a:xfrm>
              <a:prstGeom prst="lightningBolt">
                <a:avLst/>
              </a:prstGeom>
              <a:solidFill>
                <a:srgbClr val="FEF96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000" b="1">
                  <a:solidFill>
                    <a:srgbClr val="000000"/>
                  </a:solidFill>
                  <a:latin typeface="Arial" pitchFamily="-112" charset="0"/>
                  <a:cs typeface="Arial" charset="0"/>
                </a:endParaRPr>
              </a:p>
            </p:txBody>
          </p:sp>
          <p:sp>
            <p:nvSpPr>
              <p:cNvPr id="33" name="Freeform 32"/>
              <p:cNvSpPr/>
              <p:nvPr/>
            </p:nvSpPr>
            <p:spPr>
              <a:xfrm>
                <a:off x="1854200" y="1164167"/>
                <a:ext cx="454006" cy="427566"/>
              </a:xfrm>
              <a:custGeom>
                <a:avLst/>
                <a:gdLst>
                  <a:gd name="connsiteX0" fmla="*/ 186266 w 454006"/>
                  <a:gd name="connsiteY0" fmla="*/ 0 h 427566"/>
                  <a:gd name="connsiteX1" fmla="*/ 186266 w 454006"/>
                  <a:gd name="connsiteY1" fmla="*/ 0 h 427566"/>
                  <a:gd name="connsiteX2" fmla="*/ 220133 w 454006"/>
                  <a:gd name="connsiteY2" fmla="*/ 25400 h 427566"/>
                  <a:gd name="connsiteX3" fmla="*/ 245533 w 454006"/>
                  <a:gd name="connsiteY3" fmla="*/ 38100 h 427566"/>
                  <a:gd name="connsiteX4" fmla="*/ 262466 w 454006"/>
                  <a:gd name="connsiteY4" fmla="*/ 38100 h 427566"/>
                  <a:gd name="connsiteX5" fmla="*/ 262466 w 454006"/>
                  <a:gd name="connsiteY5" fmla="*/ 38100 h 427566"/>
                  <a:gd name="connsiteX6" fmla="*/ 275166 w 454006"/>
                  <a:gd name="connsiteY6" fmla="*/ 93133 h 427566"/>
                  <a:gd name="connsiteX7" fmla="*/ 292100 w 454006"/>
                  <a:gd name="connsiteY7" fmla="*/ 97366 h 427566"/>
                  <a:gd name="connsiteX8" fmla="*/ 330200 w 454006"/>
                  <a:gd name="connsiteY8" fmla="*/ 143933 h 427566"/>
                  <a:gd name="connsiteX9" fmla="*/ 364066 w 454006"/>
                  <a:gd name="connsiteY9" fmla="*/ 165100 h 427566"/>
                  <a:gd name="connsiteX10" fmla="*/ 376766 w 454006"/>
                  <a:gd name="connsiteY10" fmla="*/ 169333 h 427566"/>
                  <a:gd name="connsiteX11" fmla="*/ 389466 w 454006"/>
                  <a:gd name="connsiteY11" fmla="*/ 165100 h 427566"/>
                  <a:gd name="connsiteX12" fmla="*/ 385233 w 454006"/>
                  <a:gd name="connsiteY12" fmla="*/ 177800 h 427566"/>
                  <a:gd name="connsiteX13" fmla="*/ 397933 w 454006"/>
                  <a:gd name="connsiteY13" fmla="*/ 262466 h 427566"/>
                  <a:gd name="connsiteX14" fmla="*/ 427566 w 454006"/>
                  <a:gd name="connsiteY14" fmla="*/ 275166 h 427566"/>
                  <a:gd name="connsiteX15" fmla="*/ 440266 w 454006"/>
                  <a:gd name="connsiteY15" fmla="*/ 279400 h 427566"/>
                  <a:gd name="connsiteX16" fmla="*/ 452966 w 454006"/>
                  <a:gd name="connsiteY16" fmla="*/ 270933 h 427566"/>
                  <a:gd name="connsiteX17" fmla="*/ 427566 w 454006"/>
                  <a:gd name="connsiteY17" fmla="*/ 275166 h 427566"/>
                  <a:gd name="connsiteX18" fmla="*/ 414866 w 454006"/>
                  <a:gd name="connsiteY18" fmla="*/ 300566 h 427566"/>
                  <a:gd name="connsiteX19" fmla="*/ 406400 w 454006"/>
                  <a:gd name="connsiteY19" fmla="*/ 330200 h 427566"/>
                  <a:gd name="connsiteX20" fmla="*/ 397933 w 454006"/>
                  <a:gd name="connsiteY20" fmla="*/ 342900 h 427566"/>
                  <a:gd name="connsiteX21" fmla="*/ 385233 w 454006"/>
                  <a:gd name="connsiteY21" fmla="*/ 372533 h 427566"/>
                  <a:gd name="connsiteX22" fmla="*/ 317500 w 454006"/>
                  <a:gd name="connsiteY22" fmla="*/ 351366 h 427566"/>
                  <a:gd name="connsiteX23" fmla="*/ 194733 w 454006"/>
                  <a:gd name="connsiteY23" fmla="*/ 355600 h 427566"/>
                  <a:gd name="connsiteX24" fmla="*/ 177800 w 454006"/>
                  <a:gd name="connsiteY24" fmla="*/ 368300 h 427566"/>
                  <a:gd name="connsiteX25" fmla="*/ 165100 w 454006"/>
                  <a:gd name="connsiteY25" fmla="*/ 385233 h 427566"/>
                  <a:gd name="connsiteX26" fmla="*/ 152400 w 454006"/>
                  <a:gd name="connsiteY26" fmla="*/ 397933 h 427566"/>
                  <a:gd name="connsiteX27" fmla="*/ 135466 w 454006"/>
                  <a:gd name="connsiteY27" fmla="*/ 427566 h 427566"/>
                  <a:gd name="connsiteX28" fmla="*/ 114300 w 454006"/>
                  <a:gd name="connsiteY28" fmla="*/ 342900 h 427566"/>
                  <a:gd name="connsiteX29" fmla="*/ 76200 w 454006"/>
                  <a:gd name="connsiteY29" fmla="*/ 321733 h 427566"/>
                  <a:gd name="connsiteX30" fmla="*/ 55033 w 454006"/>
                  <a:gd name="connsiteY30" fmla="*/ 317500 h 427566"/>
                  <a:gd name="connsiteX31" fmla="*/ 21166 w 454006"/>
                  <a:gd name="connsiteY31" fmla="*/ 309033 h 427566"/>
                  <a:gd name="connsiteX32" fmla="*/ 21166 w 454006"/>
                  <a:gd name="connsiteY32" fmla="*/ 237066 h 427566"/>
                  <a:gd name="connsiteX33" fmla="*/ 29633 w 454006"/>
                  <a:gd name="connsiteY33" fmla="*/ 220133 h 427566"/>
                  <a:gd name="connsiteX34" fmla="*/ 25400 w 454006"/>
                  <a:gd name="connsiteY34" fmla="*/ 148166 h 427566"/>
                  <a:gd name="connsiteX35" fmla="*/ 0 w 454006"/>
                  <a:gd name="connsiteY35" fmla="*/ 139700 h 427566"/>
                  <a:gd name="connsiteX36" fmla="*/ 21166 w 454006"/>
                  <a:gd name="connsiteY36" fmla="*/ 131233 h 427566"/>
                  <a:gd name="connsiteX37" fmla="*/ 33866 w 454006"/>
                  <a:gd name="connsiteY37" fmla="*/ 80433 h 427566"/>
                  <a:gd name="connsiteX38" fmla="*/ 21166 w 454006"/>
                  <a:gd name="connsiteY38" fmla="*/ 25400 h 427566"/>
                  <a:gd name="connsiteX39" fmla="*/ 21166 w 454006"/>
                  <a:gd name="connsiteY39" fmla="*/ 25400 h 4275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454006" h="427566">
                    <a:moveTo>
                      <a:pt x="186266" y="0"/>
                    </a:moveTo>
                    <a:lnTo>
                      <a:pt x="186266" y="0"/>
                    </a:lnTo>
                    <a:cubicBezTo>
                      <a:pt x="197555" y="8467"/>
                      <a:pt x="208721" y="17100"/>
                      <a:pt x="220133" y="25400"/>
                    </a:cubicBezTo>
                    <a:cubicBezTo>
                      <a:pt x="228329" y="31360"/>
                      <a:pt x="235214" y="36626"/>
                      <a:pt x="245533" y="38100"/>
                    </a:cubicBezTo>
                    <a:cubicBezTo>
                      <a:pt x="251121" y="38898"/>
                      <a:pt x="256822" y="38100"/>
                      <a:pt x="262466" y="38100"/>
                    </a:cubicBezTo>
                    <a:lnTo>
                      <a:pt x="262466" y="38100"/>
                    </a:lnTo>
                    <a:cubicBezTo>
                      <a:pt x="263140" y="44843"/>
                      <a:pt x="260293" y="83218"/>
                      <a:pt x="275166" y="93133"/>
                    </a:cubicBezTo>
                    <a:cubicBezTo>
                      <a:pt x="280007" y="96360"/>
                      <a:pt x="286455" y="95955"/>
                      <a:pt x="292100" y="97366"/>
                    </a:cubicBezTo>
                    <a:cubicBezTo>
                      <a:pt x="352002" y="89879"/>
                      <a:pt x="311317" y="83509"/>
                      <a:pt x="330200" y="143933"/>
                    </a:cubicBezTo>
                    <a:cubicBezTo>
                      <a:pt x="335773" y="161767"/>
                      <a:pt x="350668" y="161272"/>
                      <a:pt x="364066" y="165100"/>
                    </a:cubicBezTo>
                    <a:cubicBezTo>
                      <a:pt x="368357" y="166326"/>
                      <a:pt x="372533" y="167922"/>
                      <a:pt x="376766" y="169333"/>
                    </a:cubicBezTo>
                    <a:cubicBezTo>
                      <a:pt x="380999" y="167922"/>
                      <a:pt x="386311" y="161945"/>
                      <a:pt x="389466" y="165100"/>
                    </a:cubicBezTo>
                    <a:cubicBezTo>
                      <a:pt x="392621" y="168255"/>
                      <a:pt x="385233" y="173338"/>
                      <a:pt x="385233" y="177800"/>
                    </a:cubicBezTo>
                    <a:cubicBezTo>
                      <a:pt x="385233" y="192059"/>
                      <a:pt x="383284" y="241958"/>
                      <a:pt x="397933" y="262466"/>
                    </a:cubicBezTo>
                    <a:cubicBezTo>
                      <a:pt x="404544" y="271721"/>
                      <a:pt x="418195" y="272489"/>
                      <a:pt x="427566" y="275166"/>
                    </a:cubicBezTo>
                    <a:cubicBezTo>
                      <a:pt x="431857" y="276392"/>
                      <a:pt x="436033" y="277989"/>
                      <a:pt x="440266" y="279400"/>
                    </a:cubicBezTo>
                    <a:cubicBezTo>
                      <a:pt x="444499" y="276578"/>
                      <a:pt x="457793" y="272542"/>
                      <a:pt x="452966" y="270933"/>
                    </a:cubicBezTo>
                    <a:cubicBezTo>
                      <a:pt x="444823" y="268218"/>
                      <a:pt x="435243" y="271327"/>
                      <a:pt x="427566" y="275166"/>
                    </a:cubicBezTo>
                    <a:cubicBezTo>
                      <a:pt x="421384" y="278257"/>
                      <a:pt x="416535" y="294724"/>
                      <a:pt x="414866" y="300566"/>
                    </a:cubicBezTo>
                    <a:cubicBezTo>
                      <a:pt x="413057" y="306896"/>
                      <a:pt x="409783" y="323433"/>
                      <a:pt x="406400" y="330200"/>
                    </a:cubicBezTo>
                    <a:cubicBezTo>
                      <a:pt x="404125" y="334751"/>
                      <a:pt x="400457" y="338483"/>
                      <a:pt x="397933" y="342900"/>
                    </a:cubicBezTo>
                    <a:cubicBezTo>
                      <a:pt x="389562" y="357548"/>
                      <a:pt x="389982" y="358284"/>
                      <a:pt x="385233" y="372533"/>
                    </a:cubicBezTo>
                    <a:cubicBezTo>
                      <a:pt x="334930" y="352412"/>
                      <a:pt x="357891" y="358099"/>
                      <a:pt x="317500" y="351366"/>
                    </a:cubicBezTo>
                    <a:cubicBezTo>
                      <a:pt x="276578" y="352777"/>
                      <a:pt x="235382" y="350673"/>
                      <a:pt x="194733" y="355600"/>
                    </a:cubicBezTo>
                    <a:cubicBezTo>
                      <a:pt x="187729" y="356449"/>
                      <a:pt x="182789" y="363311"/>
                      <a:pt x="177800" y="368300"/>
                    </a:cubicBezTo>
                    <a:cubicBezTo>
                      <a:pt x="172811" y="373289"/>
                      <a:pt x="169692" y="379876"/>
                      <a:pt x="165100" y="385233"/>
                    </a:cubicBezTo>
                    <a:cubicBezTo>
                      <a:pt x="161204" y="389779"/>
                      <a:pt x="156233" y="393334"/>
                      <a:pt x="152400" y="397933"/>
                    </a:cubicBezTo>
                    <a:cubicBezTo>
                      <a:pt x="144920" y="406909"/>
                      <a:pt x="140642" y="417214"/>
                      <a:pt x="135466" y="427566"/>
                    </a:cubicBezTo>
                    <a:cubicBezTo>
                      <a:pt x="128411" y="399344"/>
                      <a:pt x="139245" y="357867"/>
                      <a:pt x="114300" y="342900"/>
                    </a:cubicBezTo>
                    <a:cubicBezTo>
                      <a:pt x="107522" y="338833"/>
                      <a:pt x="85306" y="324768"/>
                      <a:pt x="76200" y="321733"/>
                    </a:cubicBezTo>
                    <a:cubicBezTo>
                      <a:pt x="69374" y="319458"/>
                      <a:pt x="62014" y="319245"/>
                      <a:pt x="55033" y="317500"/>
                    </a:cubicBezTo>
                    <a:cubicBezTo>
                      <a:pt x="2963" y="304482"/>
                      <a:pt x="99184" y="324635"/>
                      <a:pt x="21166" y="309033"/>
                    </a:cubicBezTo>
                    <a:cubicBezTo>
                      <a:pt x="11582" y="280278"/>
                      <a:pt x="12569" y="288646"/>
                      <a:pt x="21166" y="237066"/>
                    </a:cubicBezTo>
                    <a:cubicBezTo>
                      <a:pt x="22203" y="230841"/>
                      <a:pt x="26811" y="225777"/>
                      <a:pt x="29633" y="220133"/>
                    </a:cubicBezTo>
                    <a:cubicBezTo>
                      <a:pt x="36060" y="194425"/>
                      <a:pt x="42112" y="179502"/>
                      <a:pt x="25400" y="148166"/>
                    </a:cubicBezTo>
                    <a:cubicBezTo>
                      <a:pt x="21200" y="140291"/>
                      <a:pt x="0" y="139700"/>
                      <a:pt x="0" y="139700"/>
                    </a:cubicBezTo>
                    <a:cubicBezTo>
                      <a:pt x="7055" y="136878"/>
                      <a:pt x="15793" y="136606"/>
                      <a:pt x="21166" y="131233"/>
                    </a:cubicBezTo>
                    <a:cubicBezTo>
                      <a:pt x="30296" y="122103"/>
                      <a:pt x="32554" y="89620"/>
                      <a:pt x="33866" y="80433"/>
                    </a:cubicBezTo>
                    <a:cubicBezTo>
                      <a:pt x="25072" y="27664"/>
                      <a:pt x="37540" y="41770"/>
                      <a:pt x="21166" y="25400"/>
                    </a:cubicBezTo>
                    <a:lnTo>
                      <a:pt x="21166" y="25400"/>
                    </a:lnTo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800" b="1">
                  <a:solidFill>
                    <a:srgbClr val="000000"/>
                  </a:solidFill>
                  <a:latin typeface="Arial" pitchFamily="-112" charset="0"/>
                  <a:cs typeface="Arial" charset="0"/>
                </a:endParaRPr>
              </a:p>
            </p:txBody>
          </p:sp>
          <p:sp>
            <p:nvSpPr>
              <p:cNvPr id="34" name="Freeform 33"/>
              <p:cNvSpPr/>
              <p:nvPr/>
            </p:nvSpPr>
            <p:spPr>
              <a:xfrm rot="6282748">
                <a:off x="1782233" y="1693334"/>
                <a:ext cx="454006" cy="427566"/>
              </a:xfrm>
              <a:custGeom>
                <a:avLst/>
                <a:gdLst>
                  <a:gd name="connsiteX0" fmla="*/ 186266 w 454006"/>
                  <a:gd name="connsiteY0" fmla="*/ 0 h 427566"/>
                  <a:gd name="connsiteX1" fmla="*/ 186266 w 454006"/>
                  <a:gd name="connsiteY1" fmla="*/ 0 h 427566"/>
                  <a:gd name="connsiteX2" fmla="*/ 220133 w 454006"/>
                  <a:gd name="connsiteY2" fmla="*/ 25400 h 427566"/>
                  <a:gd name="connsiteX3" fmla="*/ 245533 w 454006"/>
                  <a:gd name="connsiteY3" fmla="*/ 38100 h 427566"/>
                  <a:gd name="connsiteX4" fmla="*/ 262466 w 454006"/>
                  <a:gd name="connsiteY4" fmla="*/ 38100 h 427566"/>
                  <a:gd name="connsiteX5" fmla="*/ 262466 w 454006"/>
                  <a:gd name="connsiteY5" fmla="*/ 38100 h 427566"/>
                  <a:gd name="connsiteX6" fmla="*/ 275166 w 454006"/>
                  <a:gd name="connsiteY6" fmla="*/ 93133 h 427566"/>
                  <a:gd name="connsiteX7" fmla="*/ 292100 w 454006"/>
                  <a:gd name="connsiteY7" fmla="*/ 97366 h 427566"/>
                  <a:gd name="connsiteX8" fmla="*/ 330200 w 454006"/>
                  <a:gd name="connsiteY8" fmla="*/ 143933 h 427566"/>
                  <a:gd name="connsiteX9" fmla="*/ 364066 w 454006"/>
                  <a:gd name="connsiteY9" fmla="*/ 165100 h 427566"/>
                  <a:gd name="connsiteX10" fmla="*/ 376766 w 454006"/>
                  <a:gd name="connsiteY10" fmla="*/ 169333 h 427566"/>
                  <a:gd name="connsiteX11" fmla="*/ 389466 w 454006"/>
                  <a:gd name="connsiteY11" fmla="*/ 165100 h 427566"/>
                  <a:gd name="connsiteX12" fmla="*/ 385233 w 454006"/>
                  <a:gd name="connsiteY12" fmla="*/ 177800 h 427566"/>
                  <a:gd name="connsiteX13" fmla="*/ 397933 w 454006"/>
                  <a:gd name="connsiteY13" fmla="*/ 262466 h 427566"/>
                  <a:gd name="connsiteX14" fmla="*/ 427566 w 454006"/>
                  <a:gd name="connsiteY14" fmla="*/ 275166 h 427566"/>
                  <a:gd name="connsiteX15" fmla="*/ 440266 w 454006"/>
                  <a:gd name="connsiteY15" fmla="*/ 279400 h 427566"/>
                  <a:gd name="connsiteX16" fmla="*/ 452966 w 454006"/>
                  <a:gd name="connsiteY16" fmla="*/ 270933 h 427566"/>
                  <a:gd name="connsiteX17" fmla="*/ 427566 w 454006"/>
                  <a:gd name="connsiteY17" fmla="*/ 275166 h 427566"/>
                  <a:gd name="connsiteX18" fmla="*/ 414866 w 454006"/>
                  <a:gd name="connsiteY18" fmla="*/ 300566 h 427566"/>
                  <a:gd name="connsiteX19" fmla="*/ 406400 w 454006"/>
                  <a:gd name="connsiteY19" fmla="*/ 330200 h 427566"/>
                  <a:gd name="connsiteX20" fmla="*/ 397933 w 454006"/>
                  <a:gd name="connsiteY20" fmla="*/ 342900 h 427566"/>
                  <a:gd name="connsiteX21" fmla="*/ 385233 w 454006"/>
                  <a:gd name="connsiteY21" fmla="*/ 372533 h 427566"/>
                  <a:gd name="connsiteX22" fmla="*/ 317500 w 454006"/>
                  <a:gd name="connsiteY22" fmla="*/ 351366 h 427566"/>
                  <a:gd name="connsiteX23" fmla="*/ 194733 w 454006"/>
                  <a:gd name="connsiteY23" fmla="*/ 355600 h 427566"/>
                  <a:gd name="connsiteX24" fmla="*/ 177800 w 454006"/>
                  <a:gd name="connsiteY24" fmla="*/ 368300 h 427566"/>
                  <a:gd name="connsiteX25" fmla="*/ 165100 w 454006"/>
                  <a:gd name="connsiteY25" fmla="*/ 385233 h 427566"/>
                  <a:gd name="connsiteX26" fmla="*/ 152400 w 454006"/>
                  <a:gd name="connsiteY26" fmla="*/ 397933 h 427566"/>
                  <a:gd name="connsiteX27" fmla="*/ 135466 w 454006"/>
                  <a:gd name="connsiteY27" fmla="*/ 427566 h 427566"/>
                  <a:gd name="connsiteX28" fmla="*/ 114300 w 454006"/>
                  <a:gd name="connsiteY28" fmla="*/ 342900 h 427566"/>
                  <a:gd name="connsiteX29" fmla="*/ 76200 w 454006"/>
                  <a:gd name="connsiteY29" fmla="*/ 321733 h 427566"/>
                  <a:gd name="connsiteX30" fmla="*/ 55033 w 454006"/>
                  <a:gd name="connsiteY30" fmla="*/ 317500 h 427566"/>
                  <a:gd name="connsiteX31" fmla="*/ 21166 w 454006"/>
                  <a:gd name="connsiteY31" fmla="*/ 309033 h 427566"/>
                  <a:gd name="connsiteX32" fmla="*/ 21166 w 454006"/>
                  <a:gd name="connsiteY32" fmla="*/ 237066 h 427566"/>
                  <a:gd name="connsiteX33" fmla="*/ 29633 w 454006"/>
                  <a:gd name="connsiteY33" fmla="*/ 220133 h 427566"/>
                  <a:gd name="connsiteX34" fmla="*/ 25400 w 454006"/>
                  <a:gd name="connsiteY34" fmla="*/ 148166 h 427566"/>
                  <a:gd name="connsiteX35" fmla="*/ 0 w 454006"/>
                  <a:gd name="connsiteY35" fmla="*/ 139700 h 427566"/>
                  <a:gd name="connsiteX36" fmla="*/ 21166 w 454006"/>
                  <a:gd name="connsiteY36" fmla="*/ 131233 h 427566"/>
                  <a:gd name="connsiteX37" fmla="*/ 33866 w 454006"/>
                  <a:gd name="connsiteY37" fmla="*/ 80433 h 427566"/>
                  <a:gd name="connsiteX38" fmla="*/ 21166 w 454006"/>
                  <a:gd name="connsiteY38" fmla="*/ 25400 h 427566"/>
                  <a:gd name="connsiteX39" fmla="*/ 21166 w 454006"/>
                  <a:gd name="connsiteY39" fmla="*/ 25400 h 4275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454006" h="427566">
                    <a:moveTo>
                      <a:pt x="186266" y="0"/>
                    </a:moveTo>
                    <a:lnTo>
                      <a:pt x="186266" y="0"/>
                    </a:lnTo>
                    <a:cubicBezTo>
                      <a:pt x="197555" y="8467"/>
                      <a:pt x="208721" y="17100"/>
                      <a:pt x="220133" y="25400"/>
                    </a:cubicBezTo>
                    <a:cubicBezTo>
                      <a:pt x="228329" y="31360"/>
                      <a:pt x="235214" y="36626"/>
                      <a:pt x="245533" y="38100"/>
                    </a:cubicBezTo>
                    <a:cubicBezTo>
                      <a:pt x="251121" y="38898"/>
                      <a:pt x="256822" y="38100"/>
                      <a:pt x="262466" y="38100"/>
                    </a:cubicBezTo>
                    <a:lnTo>
                      <a:pt x="262466" y="38100"/>
                    </a:lnTo>
                    <a:cubicBezTo>
                      <a:pt x="263140" y="44843"/>
                      <a:pt x="260293" y="83218"/>
                      <a:pt x="275166" y="93133"/>
                    </a:cubicBezTo>
                    <a:cubicBezTo>
                      <a:pt x="280007" y="96360"/>
                      <a:pt x="286455" y="95955"/>
                      <a:pt x="292100" y="97366"/>
                    </a:cubicBezTo>
                    <a:cubicBezTo>
                      <a:pt x="352002" y="89879"/>
                      <a:pt x="311317" y="83509"/>
                      <a:pt x="330200" y="143933"/>
                    </a:cubicBezTo>
                    <a:cubicBezTo>
                      <a:pt x="335773" y="161767"/>
                      <a:pt x="350668" y="161272"/>
                      <a:pt x="364066" y="165100"/>
                    </a:cubicBezTo>
                    <a:cubicBezTo>
                      <a:pt x="368357" y="166326"/>
                      <a:pt x="372533" y="167922"/>
                      <a:pt x="376766" y="169333"/>
                    </a:cubicBezTo>
                    <a:cubicBezTo>
                      <a:pt x="380999" y="167922"/>
                      <a:pt x="386311" y="161945"/>
                      <a:pt x="389466" y="165100"/>
                    </a:cubicBezTo>
                    <a:cubicBezTo>
                      <a:pt x="392621" y="168255"/>
                      <a:pt x="385233" y="173338"/>
                      <a:pt x="385233" y="177800"/>
                    </a:cubicBezTo>
                    <a:cubicBezTo>
                      <a:pt x="385233" y="192059"/>
                      <a:pt x="383284" y="241958"/>
                      <a:pt x="397933" y="262466"/>
                    </a:cubicBezTo>
                    <a:cubicBezTo>
                      <a:pt x="404544" y="271721"/>
                      <a:pt x="418195" y="272489"/>
                      <a:pt x="427566" y="275166"/>
                    </a:cubicBezTo>
                    <a:cubicBezTo>
                      <a:pt x="431857" y="276392"/>
                      <a:pt x="436033" y="277989"/>
                      <a:pt x="440266" y="279400"/>
                    </a:cubicBezTo>
                    <a:cubicBezTo>
                      <a:pt x="444499" y="276578"/>
                      <a:pt x="457793" y="272542"/>
                      <a:pt x="452966" y="270933"/>
                    </a:cubicBezTo>
                    <a:cubicBezTo>
                      <a:pt x="444823" y="268218"/>
                      <a:pt x="435243" y="271327"/>
                      <a:pt x="427566" y="275166"/>
                    </a:cubicBezTo>
                    <a:cubicBezTo>
                      <a:pt x="421384" y="278257"/>
                      <a:pt x="416535" y="294724"/>
                      <a:pt x="414866" y="300566"/>
                    </a:cubicBezTo>
                    <a:cubicBezTo>
                      <a:pt x="413057" y="306896"/>
                      <a:pt x="409783" y="323433"/>
                      <a:pt x="406400" y="330200"/>
                    </a:cubicBezTo>
                    <a:cubicBezTo>
                      <a:pt x="404125" y="334751"/>
                      <a:pt x="400457" y="338483"/>
                      <a:pt x="397933" y="342900"/>
                    </a:cubicBezTo>
                    <a:cubicBezTo>
                      <a:pt x="389562" y="357548"/>
                      <a:pt x="389982" y="358284"/>
                      <a:pt x="385233" y="372533"/>
                    </a:cubicBezTo>
                    <a:cubicBezTo>
                      <a:pt x="334930" y="352412"/>
                      <a:pt x="357891" y="358099"/>
                      <a:pt x="317500" y="351366"/>
                    </a:cubicBezTo>
                    <a:cubicBezTo>
                      <a:pt x="276578" y="352777"/>
                      <a:pt x="235382" y="350673"/>
                      <a:pt x="194733" y="355600"/>
                    </a:cubicBezTo>
                    <a:cubicBezTo>
                      <a:pt x="187729" y="356449"/>
                      <a:pt x="182789" y="363311"/>
                      <a:pt x="177800" y="368300"/>
                    </a:cubicBezTo>
                    <a:cubicBezTo>
                      <a:pt x="172811" y="373289"/>
                      <a:pt x="169692" y="379876"/>
                      <a:pt x="165100" y="385233"/>
                    </a:cubicBezTo>
                    <a:cubicBezTo>
                      <a:pt x="161204" y="389779"/>
                      <a:pt x="156233" y="393334"/>
                      <a:pt x="152400" y="397933"/>
                    </a:cubicBezTo>
                    <a:cubicBezTo>
                      <a:pt x="144920" y="406909"/>
                      <a:pt x="140642" y="417214"/>
                      <a:pt x="135466" y="427566"/>
                    </a:cubicBezTo>
                    <a:cubicBezTo>
                      <a:pt x="128411" y="399344"/>
                      <a:pt x="139245" y="357867"/>
                      <a:pt x="114300" y="342900"/>
                    </a:cubicBezTo>
                    <a:cubicBezTo>
                      <a:pt x="107522" y="338833"/>
                      <a:pt x="85306" y="324768"/>
                      <a:pt x="76200" y="321733"/>
                    </a:cubicBezTo>
                    <a:cubicBezTo>
                      <a:pt x="69374" y="319458"/>
                      <a:pt x="62014" y="319245"/>
                      <a:pt x="55033" y="317500"/>
                    </a:cubicBezTo>
                    <a:cubicBezTo>
                      <a:pt x="2963" y="304482"/>
                      <a:pt x="99184" y="324635"/>
                      <a:pt x="21166" y="309033"/>
                    </a:cubicBezTo>
                    <a:cubicBezTo>
                      <a:pt x="11582" y="280278"/>
                      <a:pt x="12569" y="288646"/>
                      <a:pt x="21166" y="237066"/>
                    </a:cubicBezTo>
                    <a:cubicBezTo>
                      <a:pt x="22203" y="230841"/>
                      <a:pt x="26811" y="225777"/>
                      <a:pt x="29633" y="220133"/>
                    </a:cubicBezTo>
                    <a:cubicBezTo>
                      <a:pt x="36060" y="194425"/>
                      <a:pt x="42112" y="179502"/>
                      <a:pt x="25400" y="148166"/>
                    </a:cubicBezTo>
                    <a:cubicBezTo>
                      <a:pt x="21200" y="140291"/>
                      <a:pt x="0" y="139700"/>
                      <a:pt x="0" y="139700"/>
                    </a:cubicBezTo>
                    <a:cubicBezTo>
                      <a:pt x="7055" y="136878"/>
                      <a:pt x="15793" y="136606"/>
                      <a:pt x="21166" y="131233"/>
                    </a:cubicBezTo>
                    <a:cubicBezTo>
                      <a:pt x="30296" y="122103"/>
                      <a:pt x="32554" y="89620"/>
                      <a:pt x="33866" y="80433"/>
                    </a:cubicBezTo>
                    <a:cubicBezTo>
                      <a:pt x="25072" y="27664"/>
                      <a:pt x="37540" y="41770"/>
                      <a:pt x="21166" y="25400"/>
                    </a:cubicBezTo>
                    <a:lnTo>
                      <a:pt x="21166" y="25400"/>
                    </a:lnTo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800" b="1">
                  <a:solidFill>
                    <a:srgbClr val="000000"/>
                  </a:solidFill>
                  <a:latin typeface="Arial" pitchFamily="-112" charset="0"/>
                  <a:cs typeface="Arial" charset="0"/>
                </a:endParaRPr>
              </a:p>
            </p:txBody>
          </p:sp>
          <p:sp>
            <p:nvSpPr>
              <p:cNvPr id="35" name="Freeform 34"/>
              <p:cNvSpPr/>
              <p:nvPr/>
            </p:nvSpPr>
            <p:spPr>
              <a:xfrm rot="10800000">
                <a:off x="774699" y="1778001"/>
                <a:ext cx="454006" cy="427566"/>
              </a:xfrm>
              <a:custGeom>
                <a:avLst/>
                <a:gdLst>
                  <a:gd name="connsiteX0" fmla="*/ 186266 w 454006"/>
                  <a:gd name="connsiteY0" fmla="*/ 0 h 427566"/>
                  <a:gd name="connsiteX1" fmla="*/ 186266 w 454006"/>
                  <a:gd name="connsiteY1" fmla="*/ 0 h 427566"/>
                  <a:gd name="connsiteX2" fmla="*/ 220133 w 454006"/>
                  <a:gd name="connsiteY2" fmla="*/ 25400 h 427566"/>
                  <a:gd name="connsiteX3" fmla="*/ 245533 w 454006"/>
                  <a:gd name="connsiteY3" fmla="*/ 38100 h 427566"/>
                  <a:gd name="connsiteX4" fmla="*/ 262466 w 454006"/>
                  <a:gd name="connsiteY4" fmla="*/ 38100 h 427566"/>
                  <a:gd name="connsiteX5" fmla="*/ 262466 w 454006"/>
                  <a:gd name="connsiteY5" fmla="*/ 38100 h 427566"/>
                  <a:gd name="connsiteX6" fmla="*/ 275166 w 454006"/>
                  <a:gd name="connsiteY6" fmla="*/ 93133 h 427566"/>
                  <a:gd name="connsiteX7" fmla="*/ 292100 w 454006"/>
                  <a:gd name="connsiteY7" fmla="*/ 97366 h 427566"/>
                  <a:gd name="connsiteX8" fmla="*/ 330200 w 454006"/>
                  <a:gd name="connsiteY8" fmla="*/ 143933 h 427566"/>
                  <a:gd name="connsiteX9" fmla="*/ 364066 w 454006"/>
                  <a:gd name="connsiteY9" fmla="*/ 165100 h 427566"/>
                  <a:gd name="connsiteX10" fmla="*/ 376766 w 454006"/>
                  <a:gd name="connsiteY10" fmla="*/ 169333 h 427566"/>
                  <a:gd name="connsiteX11" fmla="*/ 389466 w 454006"/>
                  <a:gd name="connsiteY11" fmla="*/ 165100 h 427566"/>
                  <a:gd name="connsiteX12" fmla="*/ 385233 w 454006"/>
                  <a:gd name="connsiteY12" fmla="*/ 177800 h 427566"/>
                  <a:gd name="connsiteX13" fmla="*/ 397933 w 454006"/>
                  <a:gd name="connsiteY13" fmla="*/ 262466 h 427566"/>
                  <a:gd name="connsiteX14" fmla="*/ 427566 w 454006"/>
                  <a:gd name="connsiteY14" fmla="*/ 275166 h 427566"/>
                  <a:gd name="connsiteX15" fmla="*/ 440266 w 454006"/>
                  <a:gd name="connsiteY15" fmla="*/ 279400 h 427566"/>
                  <a:gd name="connsiteX16" fmla="*/ 452966 w 454006"/>
                  <a:gd name="connsiteY16" fmla="*/ 270933 h 427566"/>
                  <a:gd name="connsiteX17" fmla="*/ 427566 w 454006"/>
                  <a:gd name="connsiteY17" fmla="*/ 275166 h 427566"/>
                  <a:gd name="connsiteX18" fmla="*/ 414866 w 454006"/>
                  <a:gd name="connsiteY18" fmla="*/ 300566 h 427566"/>
                  <a:gd name="connsiteX19" fmla="*/ 406400 w 454006"/>
                  <a:gd name="connsiteY19" fmla="*/ 330200 h 427566"/>
                  <a:gd name="connsiteX20" fmla="*/ 397933 w 454006"/>
                  <a:gd name="connsiteY20" fmla="*/ 342900 h 427566"/>
                  <a:gd name="connsiteX21" fmla="*/ 385233 w 454006"/>
                  <a:gd name="connsiteY21" fmla="*/ 372533 h 427566"/>
                  <a:gd name="connsiteX22" fmla="*/ 317500 w 454006"/>
                  <a:gd name="connsiteY22" fmla="*/ 351366 h 427566"/>
                  <a:gd name="connsiteX23" fmla="*/ 194733 w 454006"/>
                  <a:gd name="connsiteY23" fmla="*/ 355600 h 427566"/>
                  <a:gd name="connsiteX24" fmla="*/ 177800 w 454006"/>
                  <a:gd name="connsiteY24" fmla="*/ 368300 h 427566"/>
                  <a:gd name="connsiteX25" fmla="*/ 165100 w 454006"/>
                  <a:gd name="connsiteY25" fmla="*/ 385233 h 427566"/>
                  <a:gd name="connsiteX26" fmla="*/ 152400 w 454006"/>
                  <a:gd name="connsiteY26" fmla="*/ 397933 h 427566"/>
                  <a:gd name="connsiteX27" fmla="*/ 135466 w 454006"/>
                  <a:gd name="connsiteY27" fmla="*/ 427566 h 427566"/>
                  <a:gd name="connsiteX28" fmla="*/ 114300 w 454006"/>
                  <a:gd name="connsiteY28" fmla="*/ 342900 h 427566"/>
                  <a:gd name="connsiteX29" fmla="*/ 76200 w 454006"/>
                  <a:gd name="connsiteY29" fmla="*/ 321733 h 427566"/>
                  <a:gd name="connsiteX30" fmla="*/ 55033 w 454006"/>
                  <a:gd name="connsiteY30" fmla="*/ 317500 h 427566"/>
                  <a:gd name="connsiteX31" fmla="*/ 21166 w 454006"/>
                  <a:gd name="connsiteY31" fmla="*/ 309033 h 427566"/>
                  <a:gd name="connsiteX32" fmla="*/ 21166 w 454006"/>
                  <a:gd name="connsiteY32" fmla="*/ 237066 h 427566"/>
                  <a:gd name="connsiteX33" fmla="*/ 29633 w 454006"/>
                  <a:gd name="connsiteY33" fmla="*/ 220133 h 427566"/>
                  <a:gd name="connsiteX34" fmla="*/ 25400 w 454006"/>
                  <a:gd name="connsiteY34" fmla="*/ 148166 h 427566"/>
                  <a:gd name="connsiteX35" fmla="*/ 0 w 454006"/>
                  <a:gd name="connsiteY35" fmla="*/ 139700 h 427566"/>
                  <a:gd name="connsiteX36" fmla="*/ 21166 w 454006"/>
                  <a:gd name="connsiteY36" fmla="*/ 131233 h 427566"/>
                  <a:gd name="connsiteX37" fmla="*/ 33866 w 454006"/>
                  <a:gd name="connsiteY37" fmla="*/ 80433 h 427566"/>
                  <a:gd name="connsiteX38" fmla="*/ 21166 w 454006"/>
                  <a:gd name="connsiteY38" fmla="*/ 25400 h 427566"/>
                  <a:gd name="connsiteX39" fmla="*/ 21166 w 454006"/>
                  <a:gd name="connsiteY39" fmla="*/ 25400 h 4275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454006" h="427566">
                    <a:moveTo>
                      <a:pt x="186266" y="0"/>
                    </a:moveTo>
                    <a:lnTo>
                      <a:pt x="186266" y="0"/>
                    </a:lnTo>
                    <a:cubicBezTo>
                      <a:pt x="197555" y="8467"/>
                      <a:pt x="208721" y="17100"/>
                      <a:pt x="220133" y="25400"/>
                    </a:cubicBezTo>
                    <a:cubicBezTo>
                      <a:pt x="228329" y="31360"/>
                      <a:pt x="235214" y="36626"/>
                      <a:pt x="245533" y="38100"/>
                    </a:cubicBezTo>
                    <a:cubicBezTo>
                      <a:pt x="251121" y="38898"/>
                      <a:pt x="256822" y="38100"/>
                      <a:pt x="262466" y="38100"/>
                    </a:cubicBezTo>
                    <a:lnTo>
                      <a:pt x="262466" y="38100"/>
                    </a:lnTo>
                    <a:cubicBezTo>
                      <a:pt x="263140" y="44843"/>
                      <a:pt x="260293" y="83218"/>
                      <a:pt x="275166" y="93133"/>
                    </a:cubicBezTo>
                    <a:cubicBezTo>
                      <a:pt x="280007" y="96360"/>
                      <a:pt x="286455" y="95955"/>
                      <a:pt x="292100" y="97366"/>
                    </a:cubicBezTo>
                    <a:cubicBezTo>
                      <a:pt x="352002" y="89879"/>
                      <a:pt x="311317" y="83509"/>
                      <a:pt x="330200" y="143933"/>
                    </a:cubicBezTo>
                    <a:cubicBezTo>
                      <a:pt x="335773" y="161767"/>
                      <a:pt x="350668" y="161272"/>
                      <a:pt x="364066" y="165100"/>
                    </a:cubicBezTo>
                    <a:cubicBezTo>
                      <a:pt x="368357" y="166326"/>
                      <a:pt x="372533" y="167922"/>
                      <a:pt x="376766" y="169333"/>
                    </a:cubicBezTo>
                    <a:cubicBezTo>
                      <a:pt x="380999" y="167922"/>
                      <a:pt x="386311" y="161945"/>
                      <a:pt x="389466" y="165100"/>
                    </a:cubicBezTo>
                    <a:cubicBezTo>
                      <a:pt x="392621" y="168255"/>
                      <a:pt x="385233" y="173338"/>
                      <a:pt x="385233" y="177800"/>
                    </a:cubicBezTo>
                    <a:cubicBezTo>
                      <a:pt x="385233" y="192059"/>
                      <a:pt x="383284" y="241958"/>
                      <a:pt x="397933" y="262466"/>
                    </a:cubicBezTo>
                    <a:cubicBezTo>
                      <a:pt x="404544" y="271721"/>
                      <a:pt x="418195" y="272489"/>
                      <a:pt x="427566" y="275166"/>
                    </a:cubicBezTo>
                    <a:cubicBezTo>
                      <a:pt x="431857" y="276392"/>
                      <a:pt x="436033" y="277989"/>
                      <a:pt x="440266" y="279400"/>
                    </a:cubicBezTo>
                    <a:cubicBezTo>
                      <a:pt x="444499" y="276578"/>
                      <a:pt x="457793" y="272542"/>
                      <a:pt x="452966" y="270933"/>
                    </a:cubicBezTo>
                    <a:cubicBezTo>
                      <a:pt x="444823" y="268218"/>
                      <a:pt x="435243" y="271327"/>
                      <a:pt x="427566" y="275166"/>
                    </a:cubicBezTo>
                    <a:cubicBezTo>
                      <a:pt x="421384" y="278257"/>
                      <a:pt x="416535" y="294724"/>
                      <a:pt x="414866" y="300566"/>
                    </a:cubicBezTo>
                    <a:cubicBezTo>
                      <a:pt x="413057" y="306896"/>
                      <a:pt x="409783" y="323433"/>
                      <a:pt x="406400" y="330200"/>
                    </a:cubicBezTo>
                    <a:cubicBezTo>
                      <a:pt x="404125" y="334751"/>
                      <a:pt x="400457" y="338483"/>
                      <a:pt x="397933" y="342900"/>
                    </a:cubicBezTo>
                    <a:cubicBezTo>
                      <a:pt x="389562" y="357548"/>
                      <a:pt x="389982" y="358284"/>
                      <a:pt x="385233" y="372533"/>
                    </a:cubicBezTo>
                    <a:cubicBezTo>
                      <a:pt x="334930" y="352412"/>
                      <a:pt x="357891" y="358099"/>
                      <a:pt x="317500" y="351366"/>
                    </a:cubicBezTo>
                    <a:cubicBezTo>
                      <a:pt x="276578" y="352777"/>
                      <a:pt x="235382" y="350673"/>
                      <a:pt x="194733" y="355600"/>
                    </a:cubicBezTo>
                    <a:cubicBezTo>
                      <a:pt x="187729" y="356449"/>
                      <a:pt x="182789" y="363311"/>
                      <a:pt x="177800" y="368300"/>
                    </a:cubicBezTo>
                    <a:cubicBezTo>
                      <a:pt x="172811" y="373289"/>
                      <a:pt x="169692" y="379876"/>
                      <a:pt x="165100" y="385233"/>
                    </a:cubicBezTo>
                    <a:cubicBezTo>
                      <a:pt x="161204" y="389779"/>
                      <a:pt x="156233" y="393334"/>
                      <a:pt x="152400" y="397933"/>
                    </a:cubicBezTo>
                    <a:cubicBezTo>
                      <a:pt x="144920" y="406909"/>
                      <a:pt x="140642" y="417214"/>
                      <a:pt x="135466" y="427566"/>
                    </a:cubicBezTo>
                    <a:cubicBezTo>
                      <a:pt x="128411" y="399344"/>
                      <a:pt x="139245" y="357867"/>
                      <a:pt x="114300" y="342900"/>
                    </a:cubicBezTo>
                    <a:cubicBezTo>
                      <a:pt x="107522" y="338833"/>
                      <a:pt x="85306" y="324768"/>
                      <a:pt x="76200" y="321733"/>
                    </a:cubicBezTo>
                    <a:cubicBezTo>
                      <a:pt x="69374" y="319458"/>
                      <a:pt x="62014" y="319245"/>
                      <a:pt x="55033" y="317500"/>
                    </a:cubicBezTo>
                    <a:cubicBezTo>
                      <a:pt x="2963" y="304482"/>
                      <a:pt x="99184" y="324635"/>
                      <a:pt x="21166" y="309033"/>
                    </a:cubicBezTo>
                    <a:cubicBezTo>
                      <a:pt x="11582" y="280278"/>
                      <a:pt x="12569" y="288646"/>
                      <a:pt x="21166" y="237066"/>
                    </a:cubicBezTo>
                    <a:cubicBezTo>
                      <a:pt x="22203" y="230841"/>
                      <a:pt x="26811" y="225777"/>
                      <a:pt x="29633" y="220133"/>
                    </a:cubicBezTo>
                    <a:cubicBezTo>
                      <a:pt x="36060" y="194425"/>
                      <a:pt x="42112" y="179502"/>
                      <a:pt x="25400" y="148166"/>
                    </a:cubicBezTo>
                    <a:cubicBezTo>
                      <a:pt x="21200" y="140291"/>
                      <a:pt x="0" y="139700"/>
                      <a:pt x="0" y="139700"/>
                    </a:cubicBezTo>
                    <a:cubicBezTo>
                      <a:pt x="7055" y="136878"/>
                      <a:pt x="15793" y="136606"/>
                      <a:pt x="21166" y="131233"/>
                    </a:cubicBezTo>
                    <a:cubicBezTo>
                      <a:pt x="30296" y="122103"/>
                      <a:pt x="32554" y="89620"/>
                      <a:pt x="33866" y="80433"/>
                    </a:cubicBezTo>
                    <a:cubicBezTo>
                      <a:pt x="25072" y="27664"/>
                      <a:pt x="37540" y="41770"/>
                      <a:pt x="21166" y="25400"/>
                    </a:cubicBezTo>
                    <a:lnTo>
                      <a:pt x="21166" y="25400"/>
                    </a:lnTo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800" b="1">
                  <a:solidFill>
                    <a:srgbClr val="000000"/>
                  </a:solidFill>
                  <a:latin typeface="Arial" pitchFamily="-112" charset="0"/>
                  <a:cs typeface="Arial" charset="0"/>
                </a:endParaRPr>
              </a:p>
            </p:txBody>
          </p:sp>
          <p:sp>
            <p:nvSpPr>
              <p:cNvPr id="36" name="Freeform 35"/>
              <p:cNvSpPr/>
              <p:nvPr/>
            </p:nvSpPr>
            <p:spPr>
              <a:xfrm rot="17065694">
                <a:off x="812799" y="1316568"/>
                <a:ext cx="454006" cy="427566"/>
              </a:xfrm>
              <a:custGeom>
                <a:avLst/>
                <a:gdLst>
                  <a:gd name="connsiteX0" fmla="*/ 186266 w 454006"/>
                  <a:gd name="connsiteY0" fmla="*/ 0 h 427566"/>
                  <a:gd name="connsiteX1" fmla="*/ 186266 w 454006"/>
                  <a:gd name="connsiteY1" fmla="*/ 0 h 427566"/>
                  <a:gd name="connsiteX2" fmla="*/ 220133 w 454006"/>
                  <a:gd name="connsiteY2" fmla="*/ 25400 h 427566"/>
                  <a:gd name="connsiteX3" fmla="*/ 245533 w 454006"/>
                  <a:gd name="connsiteY3" fmla="*/ 38100 h 427566"/>
                  <a:gd name="connsiteX4" fmla="*/ 262466 w 454006"/>
                  <a:gd name="connsiteY4" fmla="*/ 38100 h 427566"/>
                  <a:gd name="connsiteX5" fmla="*/ 262466 w 454006"/>
                  <a:gd name="connsiteY5" fmla="*/ 38100 h 427566"/>
                  <a:gd name="connsiteX6" fmla="*/ 275166 w 454006"/>
                  <a:gd name="connsiteY6" fmla="*/ 93133 h 427566"/>
                  <a:gd name="connsiteX7" fmla="*/ 292100 w 454006"/>
                  <a:gd name="connsiteY7" fmla="*/ 97366 h 427566"/>
                  <a:gd name="connsiteX8" fmla="*/ 330200 w 454006"/>
                  <a:gd name="connsiteY8" fmla="*/ 143933 h 427566"/>
                  <a:gd name="connsiteX9" fmla="*/ 364066 w 454006"/>
                  <a:gd name="connsiteY9" fmla="*/ 165100 h 427566"/>
                  <a:gd name="connsiteX10" fmla="*/ 376766 w 454006"/>
                  <a:gd name="connsiteY10" fmla="*/ 169333 h 427566"/>
                  <a:gd name="connsiteX11" fmla="*/ 389466 w 454006"/>
                  <a:gd name="connsiteY11" fmla="*/ 165100 h 427566"/>
                  <a:gd name="connsiteX12" fmla="*/ 385233 w 454006"/>
                  <a:gd name="connsiteY12" fmla="*/ 177800 h 427566"/>
                  <a:gd name="connsiteX13" fmla="*/ 397933 w 454006"/>
                  <a:gd name="connsiteY13" fmla="*/ 262466 h 427566"/>
                  <a:gd name="connsiteX14" fmla="*/ 427566 w 454006"/>
                  <a:gd name="connsiteY14" fmla="*/ 275166 h 427566"/>
                  <a:gd name="connsiteX15" fmla="*/ 440266 w 454006"/>
                  <a:gd name="connsiteY15" fmla="*/ 279400 h 427566"/>
                  <a:gd name="connsiteX16" fmla="*/ 452966 w 454006"/>
                  <a:gd name="connsiteY16" fmla="*/ 270933 h 427566"/>
                  <a:gd name="connsiteX17" fmla="*/ 427566 w 454006"/>
                  <a:gd name="connsiteY17" fmla="*/ 275166 h 427566"/>
                  <a:gd name="connsiteX18" fmla="*/ 414866 w 454006"/>
                  <a:gd name="connsiteY18" fmla="*/ 300566 h 427566"/>
                  <a:gd name="connsiteX19" fmla="*/ 406400 w 454006"/>
                  <a:gd name="connsiteY19" fmla="*/ 330200 h 427566"/>
                  <a:gd name="connsiteX20" fmla="*/ 397933 w 454006"/>
                  <a:gd name="connsiteY20" fmla="*/ 342900 h 427566"/>
                  <a:gd name="connsiteX21" fmla="*/ 385233 w 454006"/>
                  <a:gd name="connsiteY21" fmla="*/ 372533 h 427566"/>
                  <a:gd name="connsiteX22" fmla="*/ 317500 w 454006"/>
                  <a:gd name="connsiteY22" fmla="*/ 351366 h 427566"/>
                  <a:gd name="connsiteX23" fmla="*/ 194733 w 454006"/>
                  <a:gd name="connsiteY23" fmla="*/ 355600 h 427566"/>
                  <a:gd name="connsiteX24" fmla="*/ 177800 w 454006"/>
                  <a:gd name="connsiteY24" fmla="*/ 368300 h 427566"/>
                  <a:gd name="connsiteX25" fmla="*/ 165100 w 454006"/>
                  <a:gd name="connsiteY25" fmla="*/ 385233 h 427566"/>
                  <a:gd name="connsiteX26" fmla="*/ 152400 w 454006"/>
                  <a:gd name="connsiteY26" fmla="*/ 397933 h 427566"/>
                  <a:gd name="connsiteX27" fmla="*/ 135466 w 454006"/>
                  <a:gd name="connsiteY27" fmla="*/ 427566 h 427566"/>
                  <a:gd name="connsiteX28" fmla="*/ 114300 w 454006"/>
                  <a:gd name="connsiteY28" fmla="*/ 342900 h 427566"/>
                  <a:gd name="connsiteX29" fmla="*/ 76200 w 454006"/>
                  <a:gd name="connsiteY29" fmla="*/ 321733 h 427566"/>
                  <a:gd name="connsiteX30" fmla="*/ 55033 w 454006"/>
                  <a:gd name="connsiteY30" fmla="*/ 317500 h 427566"/>
                  <a:gd name="connsiteX31" fmla="*/ 21166 w 454006"/>
                  <a:gd name="connsiteY31" fmla="*/ 309033 h 427566"/>
                  <a:gd name="connsiteX32" fmla="*/ 21166 w 454006"/>
                  <a:gd name="connsiteY32" fmla="*/ 237066 h 427566"/>
                  <a:gd name="connsiteX33" fmla="*/ 29633 w 454006"/>
                  <a:gd name="connsiteY33" fmla="*/ 220133 h 427566"/>
                  <a:gd name="connsiteX34" fmla="*/ 25400 w 454006"/>
                  <a:gd name="connsiteY34" fmla="*/ 148166 h 427566"/>
                  <a:gd name="connsiteX35" fmla="*/ 0 w 454006"/>
                  <a:gd name="connsiteY35" fmla="*/ 139700 h 427566"/>
                  <a:gd name="connsiteX36" fmla="*/ 21166 w 454006"/>
                  <a:gd name="connsiteY36" fmla="*/ 131233 h 427566"/>
                  <a:gd name="connsiteX37" fmla="*/ 33866 w 454006"/>
                  <a:gd name="connsiteY37" fmla="*/ 80433 h 427566"/>
                  <a:gd name="connsiteX38" fmla="*/ 21166 w 454006"/>
                  <a:gd name="connsiteY38" fmla="*/ 25400 h 427566"/>
                  <a:gd name="connsiteX39" fmla="*/ 21166 w 454006"/>
                  <a:gd name="connsiteY39" fmla="*/ 25400 h 4275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454006" h="427566">
                    <a:moveTo>
                      <a:pt x="186266" y="0"/>
                    </a:moveTo>
                    <a:lnTo>
                      <a:pt x="186266" y="0"/>
                    </a:lnTo>
                    <a:cubicBezTo>
                      <a:pt x="197555" y="8467"/>
                      <a:pt x="208721" y="17100"/>
                      <a:pt x="220133" y="25400"/>
                    </a:cubicBezTo>
                    <a:cubicBezTo>
                      <a:pt x="228329" y="31360"/>
                      <a:pt x="235214" y="36626"/>
                      <a:pt x="245533" y="38100"/>
                    </a:cubicBezTo>
                    <a:cubicBezTo>
                      <a:pt x="251121" y="38898"/>
                      <a:pt x="256822" y="38100"/>
                      <a:pt x="262466" y="38100"/>
                    </a:cubicBezTo>
                    <a:lnTo>
                      <a:pt x="262466" y="38100"/>
                    </a:lnTo>
                    <a:cubicBezTo>
                      <a:pt x="263140" y="44843"/>
                      <a:pt x="260293" y="83218"/>
                      <a:pt x="275166" y="93133"/>
                    </a:cubicBezTo>
                    <a:cubicBezTo>
                      <a:pt x="280007" y="96360"/>
                      <a:pt x="286455" y="95955"/>
                      <a:pt x="292100" y="97366"/>
                    </a:cubicBezTo>
                    <a:cubicBezTo>
                      <a:pt x="352002" y="89879"/>
                      <a:pt x="311317" y="83509"/>
                      <a:pt x="330200" y="143933"/>
                    </a:cubicBezTo>
                    <a:cubicBezTo>
                      <a:pt x="335773" y="161767"/>
                      <a:pt x="350668" y="161272"/>
                      <a:pt x="364066" y="165100"/>
                    </a:cubicBezTo>
                    <a:cubicBezTo>
                      <a:pt x="368357" y="166326"/>
                      <a:pt x="372533" y="167922"/>
                      <a:pt x="376766" y="169333"/>
                    </a:cubicBezTo>
                    <a:cubicBezTo>
                      <a:pt x="380999" y="167922"/>
                      <a:pt x="386311" y="161945"/>
                      <a:pt x="389466" y="165100"/>
                    </a:cubicBezTo>
                    <a:cubicBezTo>
                      <a:pt x="392621" y="168255"/>
                      <a:pt x="385233" y="173338"/>
                      <a:pt x="385233" y="177800"/>
                    </a:cubicBezTo>
                    <a:cubicBezTo>
                      <a:pt x="385233" y="192059"/>
                      <a:pt x="383284" y="241958"/>
                      <a:pt x="397933" y="262466"/>
                    </a:cubicBezTo>
                    <a:cubicBezTo>
                      <a:pt x="404544" y="271721"/>
                      <a:pt x="418195" y="272489"/>
                      <a:pt x="427566" y="275166"/>
                    </a:cubicBezTo>
                    <a:cubicBezTo>
                      <a:pt x="431857" y="276392"/>
                      <a:pt x="436033" y="277989"/>
                      <a:pt x="440266" y="279400"/>
                    </a:cubicBezTo>
                    <a:cubicBezTo>
                      <a:pt x="444499" y="276578"/>
                      <a:pt x="457793" y="272542"/>
                      <a:pt x="452966" y="270933"/>
                    </a:cubicBezTo>
                    <a:cubicBezTo>
                      <a:pt x="444823" y="268218"/>
                      <a:pt x="435243" y="271327"/>
                      <a:pt x="427566" y="275166"/>
                    </a:cubicBezTo>
                    <a:cubicBezTo>
                      <a:pt x="421384" y="278257"/>
                      <a:pt x="416535" y="294724"/>
                      <a:pt x="414866" y="300566"/>
                    </a:cubicBezTo>
                    <a:cubicBezTo>
                      <a:pt x="413057" y="306896"/>
                      <a:pt x="409783" y="323433"/>
                      <a:pt x="406400" y="330200"/>
                    </a:cubicBezTo>
                    <a:cubicBezTo>
                      <a:pt x="404125" y="334751"/>
                      <a:pt x="400457" y="338483"/>
                      <a:pt x="397933" y="342900"/>
                    </a:cubicBezTo>
                    <a:cubicBezTo>
                      <a:pt x="389562" y="357548"/>
                      <a:pt x="389982" y="358284"/>
                      <a:pt x="385233" y="372533"/>
                    </a:cubicBezTo>
                    <a:cubicBezTo>
                      <a:pt x="334930" y="352412"/>
                      <a:pt x="357891" y="358099"/>
                      <a:pt x="317500" y="351366"/>
                    </a:cubicBezTo>
                    <a:cubicBezTo>
                      <a:pt x="276578" y="352777"/>
                      <a:pt x="235382" y="350673"/>
                      <a:pt x="194733" y="355600"/>
                    </a:cubicBezTo>
                    <a:cubicBezTo>
                      <a:pt x="187729" y="356449"/>
                      <a:pt x="182789" y="363311"/>
                      <a:pt x="177800" y="368300"/>
                    </a:cubicBezTo>
                    <a:cubicBezTo>
                      <a:pt x="172811" y="373289"/>
                      <a:pt x="169692" y="379876"/>
                      <a:pt x="165100" y="385233"/>
                    </a:cubicBezTo>
                    <a:cubicBezTo>
                      <a:pt x="161204" y="389779"/>
                      <a:pt x="156233" y="393334"/>
                      <a:pt x="152400" y="397933"/>
                    </a:cubicBezTo>
                    <a:cubicBezTo>
                      <a:pt x="144920" y="406909"/>
                      <a:pt x="140642" y="417214"/>
                      <a:pt x="135466" y="427566"/>
                    </a:cubicBezTo>
                    <a:cubicBezTo>
                      <a:pt x="128411" y="399344"/>
                      <a:pt x="139245" y="357867"/>
                      <a:pt x="114300" y="342900"/>
                    </a:cubicBezTo>
                    <a:cubicBezTo>
                      <a:pt x="107522" y="338833"/>
                      <a:pt x="85306" y="324768"/>
                      <a:pt x="76200" y="321733"/>
                    </a:cubicBezTo>
                    <a:cubicBezTo>
                      <a:pt x="69374" y="319458"/>
                      <a:pt x="62014" y="319245"/>
                      <a:pt x="55033" y="317500"/>
                    </a:cubicBezTo>
                    <a:cubicBezTo>
                      <a:pt x="2963" y="304482"/>
                      <a:pt x="99184" y="324635"/>
                      <a:pt x="21166" y="309033"/>
                    </a:cubicBezTo>
                    <a:cubicBezTo>
                      <a:pt x="11582" y="280278"/>
                      <a:pt x="12569" y="288646"/>
                      <a:pt x="21166" y="237066"/>
                    </a:cubicBezTo>
                    <a:cubicBezTo>
                      <a:pt x="22203" y="230841"/>
                      <a:pt x="26811" y="225777"/>
                      <a:pt x="29633" y="220133"/>
                    </a:cubicBezTo>
                    <a:cubicBezTo>
                      <a:pt x="36060" y="194425"/>
                      <a:pt x="42112" y="179502"/>
                      <a:pt x="25400" y="148166"/>
                    </a:cubicBezTo>
                    <a:cubicBezTo>
                      <a:pt x="21200" y="140291"/>
                      <a:pt x="0" y="139700"/>
                      <a:pt x="0" y="139700"/>
                    </a:cubicBezTo>
                    <a:cubicBezTo>
                      <a:pt x="7055" y="136878"/>
                      <a:pt x="15793" y="136606"/>
                      <a:pt x="21166" y="131233"/>
                    </a:cubicBezTo>
                    <a:cubicBezTo>
                      <a:pt x="30296" y="122103"/>
                      <a:pt x="32554" y="89620"/>
                      <a:pt x="33866" y="80433"/>
                    </a:cubicBezTo>
                    <a:cubicBezTo>
                      <a:pt x="25072" y="27664"/>
                      <a:pt x="37540" y="41770"/>
                      <a:pt x="21166" y="25400"/>
                    </a:cubicBezTo>
                    <a:lnTo>
                      <a:pt x="21166" y="25400"/>
                    </a:lnTo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800" b="1">
                  <a:solidFill>
                    <a:srgbClr val="000000"/>
                  </a:solidFill>
                  <a:latin typeface="Arial" pitchFamily="-112" charset="0"/>
                  <a:cs typeface="Arial" charset="0"/>
                </a:endParaRPr>
              </a:p>
            </p:txBody>
          </p:sp>
          <p:sp>
            <p:nvSpPr>
              <p:cNvPr id="37" name="Rectangle 36"/>
              <p:cNvSpPr/>
              <p:nvPr/>
            </p:nvSpPr>
            <p:spPr bwMode="auto">
              <a:xfrm rot="19214039">
                <a:off x="1030894" y="1298404"/>
                <a:ext cx="179637" cy="158829"/>
              </a:xfrm>
              <a:prstGeom prst="rect">
                <a:avLst/>
              </a:prstGeom>
              <a:solidFill>
                <a:srgbClr val="A6A6A6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800" b="1">
                  <a:solidFill>
                    <a:srgbClr val="000000"/>
                  </a:solidFill>
                  <a:latin typeface="Arial" pitchFamily="-112" charset="0"/>
                  <a:cs typeface="Arial" charset="0"/>
                </a:endParaRPr>
              </a:p>
            </p:txBody>
          </p:sp>
          <p:sp>
            <p:nvSpPr>
              <p:cNvPr id="38" name="Rectangle 37"/>
              <p:cNvSpPr/>
              <p:nvPr/>
            </p:nvSpPr>
            <p:spPr bwMode="auto">
              <a:xfrm rot="19214039">
                <a:off x="782214" y="1478027"/>
                <a:ext cx="656732" cy="414050"/>
              </a:xfrm>
              <a:prstGeom prst="rect">
                <a:avLst/>
              </a:prstGeom>
              <a:solidFill>
                <a:srgbClr val="A6A6A6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800" b="1">
                  <a:solidFill>
                    <a:srgbClr val="000000"/>
                  </a:solidFill>
                  <a:latin typeface="Arial" pitchFamily="-112" charset="0"/>
                  <a:cs typeface="Arial" charset="0"/>
                </a:endParaRPr>
              </a:p>
            </p:txBody>
          </p:sp>
          <p:sp>
            <p:nvSpPr>
              <p:cNvPr id="39" name="Rectangle 38"/>
              <p:cNvSpPr/>
              <p:nvPr/>
            </p:nvSpPr>
            <p:spPr bwMode="auto">
              <a:xfrm rot="18427602">
                <a:off x="740362" y="1756525"/>
                <a:ext cx="179637" cy="233221"/>
              </a:xfrm>
              <a:prstGeom prst="rect">
                <a:avLst/>
              </a:prstGeom>
              <a:solidFill>
                <a:srgbClr val="A6A6A6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800" b="1">
                  <a:solidFill>
                    <a:srgbClr val="000000"/>
                  </a:solidFill>
                  <a:latin typeface="Arial" pitchFamily="-112" charset="0"/>
                  <a:cs typeface="Arial" charset="0"/>
                </a:endParaRPr>
              </a:p>
            </p:txBody>
          </p:sp>
          <p:sp>
            <p:nvSpPr>
              <p:cNvPr id="40" name="Rectangle 39"/>
              <p:cNvSpPr/>
              <p:nvPr/>
            </p:nvSpPr>
            <p:spPr bwMode="auto">
              <a:xfrm rot="20400413">
                <a:off x="702263" y="1705725"/>
                <a:ext cx="179637" cy="233221"/>
              </a:xfrm>
              <a:prstGeom prst="rect">
                <a:avLst/>
              </a:prstGeom>
              <a:solidFill>
                <a:srgbClr val="A6A6A6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800" b="1">
                  <a:solidFill>
                    <a:srgbClr val="000000"/>
                  </a:solidFill>
                  <a:latin typeface="Arial" pitchFamily="-112" charset="0"/>
                  <a:cs typeface="Arial" charset="0"/>
                </a:endParaRPr>
              </a:p>
            </p:txBody>
          </p:sp>
          <p:sp>
            <p:nvSpPr>
              <p:cNvPr id="41" name="Rectangle 40"/>
              <p:cNvSpPr/>
              <p:nvPr/>
            </p:nvSpPr>
            <p:spPr bwMode="auto">
              <a:xfrm rot="20400413">
                <a:off x="1084574" y="1821839"/>
                <a:ext cx="248888" cy="355174"/>
              </a:xfrm>
              <a:prstGeom prst="rect">
                <a:avLst/>
              </a:prstGeom>
              <a:solidFill>
                <a:srgbClr val="A6A6A6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800" b="1">
                  <a:solidFill>
                    <a:srgbClr val="000000"/>
                  </a:solidFill>
                  <a:latin typeface="Arial" pitchFamily="-112" charset="0"/>
                  <a:cs typeface="Arial" charset="0"/>
                </a:endParaRPr>
              </a:p>
            </p:txBody>
          </p:sp>
          <p:sp>
            <p:nvSpPr>
              <p:cNvPr id="42" name="Rectangle 41"/>
              <p:cNvSpPr/>
              <p:nvPr/>
            </p:nvSpPr>
            <p:spPr bwMode="auto">
              <a:xfrm rot="2209678">
                <a:off x="981767" y="2105789"/>
                <a:ext cx="114077" cy="111598"/>
              </a:xfrm>
              <a:prstGeom prst="rect">
                <a:avLst/>
              </a:prstGeom>
              <a:solidFill>
                <a:srgbClr val="A6A6A6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800" b="1">
                  <a:solidFill>
                    <a:srgbClr val="000000"/>
                  </a:solidFill>
                  <a:latin typeface="Arial" pitchFamily="-112" charset="0"/>
                  <a:cs typeface="Arial" charset="0"/>
                </a:endParaRPr>
              </a:p>
            </p:txBody>
          </p:sp>
          <p:sp>
            <p:nvSpPr>
              <p:cNvPr id="43" name="Rectangle 42"/>
              <p:cNvSpPr/>
              <p:nvPr/>
            </p:nvSpPr>
            <p:spPr bwMode="auto">
              <a:xfrm rot="2209678">
                <a:off x="1745758" y="2027372"/>
                <a:ext cx="181633" cy="45719"/>
              </a:xfrm>
              <a:prstGeom prst="rect">
                <a:avLst/>
              </a:prstGeom>
              <a:solidFill>
                <a:srgbClr val="A6A6A6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800" b="1">
                  <a:solidFill>
                    <a:srgbClr val="000000"/>
                  </a:solidFill>
                  <a:latin typeface="Arial" pitchFamily="-112" charset="0"/>
                  <a:cs typeface="Arial" charset="0"/>
                </a:endParaRPr>
              </a:p>
            </p:txBody>
          </p:sp>
          <p:sp>
            <p:nvSpPr>
              <p:cNvPr id="44" name="Rectangle 43"/>
              <p:cNvSpPr/>
              <p:nvPr/>
            </p:nvSpPr>
            <p:spPr bwMode="auto">
              <a:xfrm rot="2209678">
                <a:off x="2057330" y="1845068"/>
                <a:ext cx="181633" cy="100100"/>
              </a:xfrm>
              <a:prstGeom prst="rect">
                <a:avLst/>
              </a:prstGeom>
              <a:solidFill>
                <a:srgbClr val="A6A6A6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800" b="1">
                  <a:solidFill>
                    <a:srgbClr val="000000"/>
                  </a:solidFill>
                  <a:latin typeface="Arial" pitchFamily="-112" charset="0"/>
                  <a:cs typeface="Arial" charset="0"/>
                </a:endParaRPr>
              </a:p>
            </p:txBody>
          </p:sp>
          <p:sp>
            <p:nvSpPr>
              <p:cNvPr id="45" name="Rectangle 44"/>
              <p:cNvSpPr/>
              <p:nvPr/>
            </p:nvSpPr>
            <p:spPr bwMode="auto">
              <a:xfrm rot="3076507">
                <a:off x="2197030" y="1365643"/>
                <a:ext cx="181633" cy="100100"/>
              </a:xfrm>
              <a:prstGeom prst="rect">
                <a:avLst/>
              </a:prstGeom>
              <a:solidFill>
                <a:srgbClr val="A6A6A6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800" b="1">
                  <a:solidFill>
                    <a:srgbClr val="000000"/>
                  </a:solidFill>
                  <a:latin typeface="Arial" pitchFamily="-112" charset="0"/>
                  <a:cs typeface="Arial" charset="0"/>
                </a:endParaRPr>
              </a:p>
            </p:txBody>
          </p:sp>
          <p:sp>
            <p:nvSpPr>
              <p:cNvPr id="46" name="Rectangle 45"/>
              <p:cNvSpPr/>
              <p:nvPr/>
            </p:nvSpPr>
            <p:spPr bwMode="auto">
              <a:xfrm rot="7430007">
                <a:off x="1905920" y="1179698"/>
                <a:ext cx="181633" cy="79550"/>
              </a:xfrm>
              <a:prstGeom prst="rect">
                <a:avLst/>
              </a:prstGeom>
              <a:solidFill>
                <a:srgbClr val="A6A6A6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800" b="1">
                  <a:solidFill>
                    <a:srgbClr val="000000"/>
                  </a:solidFill>
                  <a:latin typeface="Arial" pitchFamily="-112" charset="0"/>
                  <a:cs typeface="Arial" charset="0"/>
                </a:endParaRPr>
              </a:p>
            </p:txBody>
          </p:sp>
          <p:sp>
            <p:nvSpPr>
              <p:cNvPr id="47" name="Rectangle 46"/>
              <p:cNvSpPr/>
              <p:nvPr/>
            </p:nvSpPr>
            <p:spPr bwMode="auto">
              <a:xfrm rot="7430007">
                <a:off x="1605331" y="1301308"/>
                <a:ext cx="630417" cy="586779"/>
              </a:xfrm>
              <a:prstGeom prst="rect">
                <a:avLst/>
              </a:prstGeom>
              <a:solidFill>
                <a:srgbClr val="A6A6A6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800" b="1">
                  <a:solidFill>
                    <a:srgbClr val="000000"/>
                  </a:solidFill>
                  <a:latin typeface="Arial" pitchFamily="-112" charset="0"/>
                  <a:cs typeface="Arial" charset="0"/>
                </a:endParaRPr>
              </a:p>
            </p:txBody>
          </p:sp>
          <p:sp>
            <p:nvSpPr>
              <p:cNvPr id="48" name="Rectangle 47"/>
              <p:cNvSpPr/>
              <p:nvPr/>
            </p:nvSpPr>
            <p:spPr bwMode="auto">
              <a:xfrm rot="2209678">
                <a:off x="2110102" y="1677245"/>
                <a:ext cx="181633" cy="85489"/>
              </a:xfrm>
              <a:prstGeom prst="rect">
                <a:avLst/>
              </a:prstGeom>
              <a:solidFill>
                <a:srgbClr val="A6A6A6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800" b="1">
                  <a:solidFill>
                    <a:srgbClr val="000000"/>
                  </a:solidFill>
                  <a:latin typeface="Arial" pitchFamily="-112" charset="0"/>
                  <a:cs typeface="Arial" charset="0"/>
                </a:endParaRPr>
              </a:p>
            </p:txBody>
          </p:sp>
          <p:sp>
            <p:nvSpPr>
              <p:cNvPr id="49" name="Rectangle 48"/>
              <p:cNvSpPr/>
              <p:nvPr/>
            </p:nvSpPr>
            <p:spPr bwMode="auto">
              <a:xfrm rot="2209678">
                <a:off x="1604165" y="1807492"/>
                <a:ext cx="316155" cy="171546"/>
              </a:xfrm>
              <a:prstGeom prst="rect">
                <a:avLst/>
              </a:prstGeom>
              <a:solidFill>
                <a:srgbClr val="A6A6A6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800" b="1">
                  <a:solidFill>
                    <a:srgbClr val="000000"/>
                  </a:solidFill>
                  <a:latin typeface="Arial" pitchFamily="-112" charset="0"/>
                  <a:cs typeface="Arial" charset="0"/>
                </a:endParaRPr>
              </a:p>
            </p:txBody>
          </p:sp>
        </p:grpSp>
        <p:sp>
          <p:nvSpPr>
            <p:cNvPr id="51" name="TextBox 50"/>
            <p:cNvSpPr txBox="1"/>
            <p:nvPr/>
          </p:nvSpPr>
          <p:spPr>
            <a:xfrm>
              <a:off x="736601" y="1437925"/>
              <a:ext cx="1623970" cy="6272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 fontAlgn="base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400" b="1" dirty="0" smtClean="0">
                  <a:solidFill>
                    <a:srgbClr val="000000"/>
                  </a:solidFill>
                  <a:latin typeface="Arial" charset="0"/>
                  <a:cs typeface="Arial" charset="0"/>
                </a:rPr>
                <a:t>Attacks &amp; Hazards</a:t>
              </a:r>
              <a:endParaRPr lang="en-US" sz="2400" b="1" dirty="0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</p:grpSp>
      <p:sp>
        <p:nvSpPr>
          <p:cNvPr id="57" name="Rectangle 56"/>
          <p:cNvSpPr/>
          <p:nvPr/>
        </p:nvSpPr>
        <p:spPr>
          <a:xfrm>
            <a:off x="3315213" y="3306113"/>
            <a:ext cx="165942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dirty="0">
                <a:solidFill>
                  <a:srgbClr val="000000"/>
                </a:solidFill>
                <a:latin typeface="Arial" pitchFamily="-112" charset="0"/>
                <a:cs typeface="Arial" charset="0"/>
              </a:rPr>
              <a:t>Capability</a:t>
            </a:r>
            <a:endParaRPr lang="en-US" sz="2400" b="1" dirty="0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  <p:grpSp>
        <p:nvGrpSpPr>
          <p:cNvPr id="52" name="Group 51"/>
          <p:cNvGrpSpPr/>
          <p:nvPr/>
        </p:nvGrpSpPr>
        <p:grpSpPr>
          <a:xfrm>
            <a:off x="431571" y="1655589"/>
            <a:ext cx="8363218" cy="4763866"/>
            <a:chOff x="431571" y="1292729"/>
            <a:chExt cx="8363218" cy="4763866"/>
          </a:xfrm>
        </p:grpSpPr>
        <p:sp>
          <p:nvSpPr>
            <p:cNvPr id="58" name="TextBox 57"/>
            <p:cNvSpPr txBox="1"/>
            <p:nvPr/>
          </p:nvSpPr>
          <p:spPr>
            <a:xfrm>
              <a:off x="6584227" y="1292729"/>
              <a:ext cx="163052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b="1" dirty="0" smtClean="0">
                  <a:solidFill>
                    <a:srgbClr val="000000"/>
                  </a:solidFill>
                  <a:latin typeface="Arial" charset="0"/>
                  <a:cs typeface="Arial" charset="0"/>
                </a:rPr>
                <a:t>Impact from</a:t>
              </a:r>
            </a:p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b="1" dirty="0" smtClean="0">
                  <a:solidFill>
                    <a:srgbClr val="000000"/>
                  </a:solidFill>
                  <a:latin typeface="Arial" charset="0"/>
                  <a:cs typeface="Arial" charset="0"/>
                </a:rPr>
                <a:t>Weakness #1</a:t>
              </a:r>
              <a:endParaRPr lang="en-US" b="1" dirty="0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4551261" y="4435314"/>
              <a:ext cx="16305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b="1" dirty="0" smtClean="0">
                  <a:solidFill>
                    <a:srgbClr val="000000"/>
                  </a:solidFill>
                  <a:latin typeface="Arial" charset="0"/>
                  <a:cs typeface="Arial" charset="0"/>
                </a:rPr>
                <a:t>Weakness #3</a:t>
              </a:r>
              <a:endParaRPr lang="en-US" b="1" dirty="0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431571" y="2317217"/>
              <a:ext cx="296816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b="1" dirty="0" smtClean="0">
                  <a:solidFill>
                    <a:srgbClr val="000000"/>
                  </a:solidFill>
                  <a:latin typeface="Arial" charset="0"/>
                  <a:cs typeface="Arial" charset="0"/>
                </a:rPr>
                <a:t>Exploitable Weakness #1 (a vulnerability)</a:t>
              </a:r>
              <a:endParaRPr lang="en-US" b="1" dirty="0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615798" y="4419422"/>
              <a:ext cx="309183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b="1" dirty="0">
                  <a:solidFill>
                    <a:srgbClr val="000000"/>
                  </a:solidFill>
                  <a:latin typeface="Arial" charset="0"/>
                  <a:cs typeface="Arial" charset="0"/>
                </a:rPr>
                <a:t>Exploitable Weakness </a:t>
              </a:r>
              <a:r>
                <a:rPr lang="en-US" b="1" dirty="0" smtClean="0">
                  <a:solidFill>
                    <a:srgbClr val="000000"/>
                  </a:solidFill>
                  <a:latin typeface="Arial" charset="0"/>
                  <a:cs typeface="Arial" charset="0"/>
                </a:rPr>
                <a:t>#2 (</a:t>
              </a:r>
              <a:r>
                <a:rPr lang="en-US" b="1" dirty="0">
                  <a:solidFill>
                    <a:srgbClr val="000000"/>
                  </a:solidFill>
                  <a:latin typeface="Arial" charset="0"/>
                  <a:cs typeface="Arial" charset="0"/>
                </a:rPr>
                <a:t>a vulnerability</a:t>
              </a:r>
              <a:r>
                <a:rPr lang="en-US" b="1" dirty="0" smtClean="0">
                  <a:solidFill>
                    <a:srgbClr val="000000"/>
                  </a:solidFill>
                  <a:latin typeface="Arial" charset="0"/>
                  <a:cs typeface="Arial" charset="0"/>
                </a:rPr>
                <a:t>)</a:t>
              </a:r>
              <a:endParaRPr lang="en-US" b="1" dirty="0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7164265" y="5410264"/>
              <a:ext cx="163052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b="1" dirty="0" smtClean="0">
                  <a:solidFill>
                    <a:srgbClr val="000000"/>
                  </a:solidFill>
                  <a:latin typeface="Arial" charset="0"/>
                  <a:cs typeface="Arial" charset="0"/>
                </a:rPr>
                <a:t>Impact from</a:t>
              </a:r>
            </a:p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b="1" dirty="0" smtClean="0">
                  <a:solidFill>
                    <a:srgbClr val="000000"/>
                  </a:solidFill>
                  <a:latin typeface="Arial" charset="0"/>
                  <a:cs typeface="Arial" charset="0"/>
                </a:rPr>
                <a:t>Weakness #3</a:t>
              </a:r>
              <a:endParaRPr lang="en-US" b="1" dirty="0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51879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381000" y="0"/>
            <a:ext cx="8762999" cy="583406"/>
          </a:xfrm>
        </p:spPr>
        <p:txBody>
          <a:bodyPr>
            <a:noAutofit/>
          </a:bodyPr>
          <a:lstStyle/>
          <a:p>
            <a:pPr>
              <a:lnSpc>
                <a:spcPct val="80000"/>
              </a:lnSpc>
            </a:pPr>
            <a:r>
              <a:rPr lang="en-US" sz="3600" dirty="0" smtClean="0"/>
              <a:t>Many Capabilities Support the Mission</a:t>
            </a:r>
            <a:endParaRPr lang="en-US" sz="3600" dirty="0"/>
          </a:p>
        </p:txBody>
      </p:sp>
      <p:grpSp>
        <p:nvGrpSpPr>
          <p:cNvPr id="25" name="Group 24"/>
          <p:cNvGrpSpPr/>
          <p:nvPr/>
        </p:nvGrpSpPr>
        <p:grpSpPr>
          <a:xfrm>
            <a:off x="7222615" y="567918"/>
            <a:ext cx="1959872" cy="2602888"/>
            <a:chOff x="7222615" y="711022"/>
            <a:chExt cx="1959872" cy="2602888"/>
          </a:xfrm>
        </p:grpSpPr>
        <p:pic>
          <p:nvPicPr>
            <p:cNvPr id="4" name="Picture 3" descr="puzzle-piece-white-hi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22615" y="711022"/>
              <a:ext cx="1959872" cy="2253832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7373932" y="1111556"/>
              <a:ext cx="165942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b="1" dirty="0">
                  <a:solidFill>
                    <a:srgbClr val="000000"/>
                  </a:solidFill>
                  <a:latin typeface="Arial" pitchFamily="-112" charset="0"/>
                  <a:cs typeface="Arial" charset="0"/>
                </a:rPr>
                <a:t>Capability</a:t>
              </a:r>
              <a:endParaRPr lang="en-US" sz="2400" b="1" dirty="0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781000" y="2913800"/>
              <a:ext cx="13536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 b="1" dirty="0" smtClean="0">
                  <a:solidFill>
                    <a:srgbClr val="000000"/>
                  </a:solidFill>
                  <a:latin typeface="Arial" charset="0"/>
                  <a:cs typeface="Arial" charset="0"/>
                </a:rPr>
                <a:t>Hardware</a:t>
              </a:r>
              <a:endParaRPr lang="en-US" sz="2000" b="1" dirty="0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5719034" y="994263"/>
            <a:ext cx="2206330" cy="2929681"/>
            <a:chOff x="5719034" y="1137367"/>
            <a:chExt cx="2206330" cy="2929681"/>
          </a:xfrm>
        </p:grpSpPr>
        <p:pic>
          <p:nvPicPr>
            <p:cNvPr id="6" name="Picture 5" descr="puzzle-piece-white-hi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719034" y="1137367"/>
              <a:ext cx="2206330" cy="2537255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5868553" y="1590904"/>
              <a:ext cx="1915909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800" b="1" dirty="0">
                  <a:solidFill>
                    <a:srgbClr val="000000"/>
                  </a:solidFill>
                  <a:latin typeface="Arial" pitchFamily="-112" charset="0"/>
                  <a:cs typeface="Arial" charset="0"/>
                </a:rPr>
                <a:t>Capability</a:t>
              </a:r>
              <a:endParaRPr lang="en-US" sz="2600" b="1" dirty="0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350648" y="3636161"/>
              <a:ext cx="1376135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200" b="1" dirty="0" smtClean="0">
                  <a:solidFill>
                    <a:srgbClr val="000000"/>
                  </a:solidFill>
                  <a:latin typeface="Arial" charset="0"/>
                  <a:cs typeface="Arial" charset="0"/>
                </a:rPr>
                <a:t>Software</a:t>
              </a:r>
              <a:endParaRPr lang="en-US" sz="2200" b="1" dirty="0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3874494" y="1492347"/>
            <a:ext cx="2569300" cy="3340829"/>
            <a:chOff x="3874494" y="1635451"/>
            <a:chExt cx="2569300" cy="3340829"/>
          </a:xfrm>
        </p:grpSpPr>
        <p:pic>
          <p:nvPicPr>
            <p:cNvPr id="8" name="Picture 7" descr="puzzle-piece-white-hi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874494" y="1635451"/>
              <a:ext cx="2569300" cy="2954667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4085509" y="2187900"/>
              <a:ext cx="2145740" cy="58477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3200" b="1" dirty="0">
                  <a:solidFill>
                    <a:srgbClr val="000000"/>
                  </a:solidFill>
                  <a:latin typeface="Arial" pitchFamily="-112" charset="0"/>
                  <a:cs typeface="Arial" charset="0"/>
                </a:rPr>
                <a:t>Capability</a:t>
              </a:r>
              <a:endParaRPr lang="en-US" sz="3200" b="1" dirty="0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604329" y="4545393"/>
              <a:ext cx="159641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200" b="1" dirty="0" smtClean="0">
                  <a:solidFill>
                    <a:srgbClr val="000000"/>
                  </a:solidFill>
                  <a:latin typeface="Arial" charset="0"/>
                  <a:cs typeface="Arial" charset="0"/>
                </a:rPr>
                <a:t>Processes</a:t>
              </a:r>
              <a:endParaRPr lang="en-US" sz="2200" b="1" dirty="0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2008278" y="2062171"/>
            <a:ext cx="2717835" cy="3551957"/>
            <a:chOff x="2008278" y="2205275"/>
            <a:chExt cx="2717835" cy="3551957"/>
          </a:xfrm>
        </p:grpSpPr>
        <p:pic>
          <p:nvPicPr>
            <p:cNvPr id="12" name="Picture 11" descr="puzzle-piece-white-hi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008278" y="2205275"/>
              <a:ext cx="2717835" cy="3125480"/>
            </a:xfrm>
            <a:prstGeom prst="rect">
              <a:avLst/>
            </a:prstGeom>
          </p:spPr>
        </p:pic>
        <p:sp>
          <p:nvSpPr>
            <p:cNvPr id="13" name="Rectangle 12"/>
            <p:cNvSpPr/>
            <p:nvPr/>
          </p:nvSpPr>
          <p:spPr>
            <a:xfrm>
              <a:off x="2159640" y="2780138"/>
              <a:ext cx="2541696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3600" b="1" dirty="0">
                  <a:solidFill>
                    <a:srgbClr val="000000"/>
                  </a:solidFill>
                  <a:latin typeface="Arial" pitchFamily="-112" charset="0"/>
                  <a:cs typeface="Arial" charset="0"/>
                </a:rPr>
                <a:t>Capability</a:t>
              </a:r>
              <a:endParaRPr lang="en-US" sz="3600" b="1" dirty="0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947813" y="5326345"/>
              <a:ext cx="110971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200" b="1" dirty="0" smtClean="0">
                  <a:solidFill>
                    <a:srgbClr val="000000"/>
                  </a:solidFill>
                  <a:latin typeface="Arial" charset="0"/>
                  <a:cs typeface="Arial" charset="0"/>
                </a:rPr>
                <a:t>People</a:t>
              </a:r>
              <a:endParaRPr lang="en-US" sz="2200" b="1" dirty="0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0" y="2796845"/>
            <a:ext cx="3047219" cy="3846253"/>
            <a:chOff x="0" y="2939949"/>
            <a:chExt cx="3047219" cy="3846253"/>
          </a:xfrm>
        </p:grpSpPr>
        <p:pic>
          <p:nvPicPr>
            <p:cNvPr id="10" name="Picture 9" descr="puzzle-piece-white-hi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8492" y="2939949"/>
              <a:ext cx="3008727" cy="3460003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>
            <a:xfrm>
              <a:off x="238303" y="3571323"/>
              <a:ext cx="2558400" cy="6771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3800" b="1" dirty="0" smtClean="0">
                  <a:solidFill>
                    <a:srgbClr val="000000"/>
                  </a:solidFill>
                  <a:latin typeface="Arial" pitchFamily="-112" charset="0"/>
                  <a:cs typeface="Arial" charset="0"/>
                </a:rPr>
                <a:t>Capability</a:t>
              </a:r>
              <a:endParaRPr lang="en-US" sz="3800" b="1" dirty="0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0" y="6386092"/>
              <a:ext cx="302548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 b="1" dirty="0" smtClean="0">
                  <a:solidFill>
                    <a:srgbClr val="000000"/>
                  </a:solidFill>
                  <a:latin typeface="Arial" charset="0"/>
                  <a:cs typeface="Arial" charset="0"/>
                </a:rPr>
                <a:t>Supply Chain Activities</a:t>
              </a:r>
              <a:endParaRPr lang="en-US" sz="2000" b="1" dirty="0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6775049" y="4798520"/>
            <a:ext cx="230063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2000" b="1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Hardware?</a:t>
            </a:r>
          </a:p>
          <a:p>
            <a:pPr marL="342900" indent="-342900" defTabSz="914400" fontAlgn="base">
              <a:spcBef>
                <a:spcPct val="0"/>
              </a:spcBef>
              <a:spcAft>
                <a:spcPct val="0"/>
              </a:spcAft>
              <a:buFont typeface="Arial"/>
              <a:buChar char="•"/>
            </a:pPr>
            <a:r>
              <a:rPr lang="en-US" sz="2000" b="1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Parts</a:t>
            </a:r>
          </a:p>
          <a:p>
            <a:pPr marL="342900" indent="-342900" defTabSz="914400" fontAlgn="base">
              <a:spcBef>
                <a:spcPct val="0"/>
              </a:spcBef>
              <a:spcAft>
                <a:spcPct val="0"/>
              </a:spcAft>
              <a:buFont typeface="Arial"/>
              <a:buChar char="•"/>
            </a:pPr>
            <a:r>
              <a:rPr lang="en-US" sz="2000" b="1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Units</a:t>
            </a:r>
          </a:p>
          <a:p>
            <a:pPr marL="342900" indent="-342900" defTabSz="914400" fontAlgn="base">
              <a:spcBef>
                <a:spcPct val="0"/>
              </a:spcBef>
              <a:spcAft>
                <a:spcPct val="0"/>
              </a:spcAft>
              <a:buFont typeface="Arial"/>
              <a:buChar char="•"/>
            </a:pPr>
            <a:r>
              <a:rPr lang="en-US" sz="2000" b="1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Sub-Assemble</a:t>
            </a:r>
            <a:endParaRPr lang="en-US" sz="2000" b="1" dirty="0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2928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5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37278" y="5046"/>
            <a:ext cx="6199002" cy="6319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2987992" y="6283908"/>
            <a:ext cx="53940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 smtClean="0">
                <a:solidFill>
                  <a:srgbClr val="000063"/>
                </a:solidFill>
              </a:rPr>
              <a:t>Source:  Maximizing Benefits and Mitigating Risks of Open Source Components in Application Development, by </a:t>
            </a:r>
            <a:r>
              <a:rPr lang="en-US" sz="1400" i="1" dirty="0" err="1" smtClean="0">
                <a:solidFill>
                  <a:srgbClr val="000063"/>
                </a:solidFill>
              </a:rPr>
              <a:t>Sonatype</a:t>
            </a:r>
            <a:r>
              <a:rPr lang="en-US" sz="1400" i="1" dirty="0" smtClean="0">
                <a:solidFill>
                  <a:srgbClr val="000063"/>
                </a:solidFill>
              </a:rPr>
              <a:t> </a:t>
            </a:r>
            <a:endParaRPr lang="en-US" sz="1400" i="1" dirty="0">
              <a:solidFill>
                <a:srgbClr val="000063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7200" y="1905000"/>
            <a:ext cx="3276600" cy="43652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800" b="1" dirty="0" smtClean="0">
                <a:solidFill>
                  <a:srgbClr val="000063"/>
                </a:solidFill>
              </a:rPr>
              <a:t>Even after vulnerabilities are discovered and patches made available, many developers use (or continue to </a:t>
            </a:r>
            <a:r>
              <a:rPr lang="en-US" sz="2800" b="1" dirty="0" err="1" smtClean="0">
                <a:solidFill>
                  <a:srgbClr val="000063"/>
                </a:solidFill>
              </a:rPr>
              <a:t>ues</a:t>
            </a:r>
            <a:r>
              <a:rPr lang="en-US" sz="2800" b="1" dirty="0">
                <a:solidFill>
                  <a:srgbClr val="000063"/>
                </a:solidFill>
              </a:rPr>
              <a:t>)</a:t>
            </a:r>
            <a:r>
              <a:rPr lang="en-US" sz="2800" b="1" dirty="0" smtClean="0">
                <a:solidFill>
                  <a:srgbClr val="000063"/>
                </a:solidFill>
              </a:rPr>
              <a:t> the flawed, non-patched version of reused components</a:t>
            </a:r>
            <a:endParaRPr lang="en-US" sz="2800" b="1" dirty="0">
              <a:solidFill>
                <a:srgbClr val="000063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33400" y="381000"/>
            <a:ext cx="21857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3600" b="1" dirty="0" smtClean="0">
                <a:solidFill>
                  <a:srgbClr val="005F9E"/>
                </a:solidFill>
                <a:ea typeface="Verdana" pitchFamily="34" charset="0"/>
                <a:cs typeface="Verdana" pitchFamily="34" charset="0"/>
              </a:rPr>
              <a:t>CWE-937</a:t>
            </a:r>
            <a:endParaRPr lang="en-US" sz="3600" b="1" dirty="0">
              <a:solidFill>
                <a:srgbClr val="005F9E"/>
              </a:solidFill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264916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1000"/>
                                        <p:tgtEl>
                                          <p:spTgt spid="7065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743479" y="2234180"/>
            <a:ext cx="1141737" cy="72811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200" b="1" dirty="0" smtClean="0">
                <a:solidFill>
                  <a:srgbClr val="000000"/>
                </a:solidFill>
                <a:latin typeface="Tahoma"/>
              </a:rPr>
              <a:t>    Weakness</a:t>
            </a:r>
            <a:endParaRPr lang="en-US" sz="1200" b="1" dirty="0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744403" y="3039036"/>
            <a:ext cx="1141737" cy="72811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200" b="1" dirty="0" smtClean="0">
                <a:solidFill>
                  <a:srgbClr val="000000"/>
                </a:solidFill>
                <a:latin typeface="Tahoma"/>
              </a:rPr>
              <a:t>    Weakness</a:t>
            </a:r>
            <a:endParaRPr lang="en-US" sz="1200" b="1" dirty="0">
              <a:solidFill>
                <a:srgbClr val="000000"/>
              </a:solidFill>
              <a:latin typeface="Tahoma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745327" y="3843892"/>
            <a:ext cx="1141737" cy="72811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200" b="1" dirty="0" smtClean="0">
                <a:solidFill>
                  <a:srgbClr val="000000"/>
                </a:solidFill>
                <a:latin typeface="Tahoma"/>
              </a:rPr>
              <a:t>   Weakness</a:t>
            </a:r>
            <a:endParaRPr lang="en-US" sz="1200" b="1" dirty="0">
              <a:solidFill>
                <a:srgbClr val="000000"/>
              </a:solidFill>
              <a:latin typeface="Tahoma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746251" y="4672050"/>
            <a:ext cx="1141737" cy="72811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200" b="1" dirty="0" smtClean="0">
                <a:solidFill>
                  <a:srgbClr val="000000"/>
                </a:solidFill>
                <a:latin typeface="Tahoma"/>
              </a:rPr>
              <a:t>    Weakness</a:t>
            </a:r>
            <a:endParaRPr lang="en-US" sz="1200" b="1" dirty="0">
              <a:solidFill>
                <a:srgbClr val="000000"/>
              </a:solidFill>
              <a:latin typeface="Tahoma"/>
            </a:endParaRPr>
          </a:p>
        </p:txBody>
      </p:sp>
      <p:sp>
        <p:nvSpPr>
          <p:cNvPr id="9" name="Right Arrow 8"/>
          <p:cNvSpPr/>
          <p:nvPr/>
        </p:nvSpPr>
        <p:spPr>
          <a:xfrm>
            <a:off x="3345290" y="2442837"/>
            <a:ext cx="613473" cy="345509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 b="1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" name="Right Arrow 9"/>
          <p:cNvSpPr/>
          <p:nvPr/>
        </p:nvSpPr>
        <p:spPr>
          <a:xfrm>
            <a:off x="3356630" y="3198119"/>
            <a:ext cx="613473" cy="345509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 b="1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1" name="Right Arrow 10"/>
          <p:cNvSpPr/>
          <p:nvPr/>
        </p:nvSpPr>
        <p:spPr>
          <a:xfrm>
            <a:off x="3356630" y="4034647"/>
            <a:ext cx="613473" cy="345509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 b="1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2" name="Right Arrow 11"/>
          <p:cNvSpPr/>
          <p:nvPr/>
        </p:nvSpPr>
        <p:spPr>
          <a:xfrm>
            <a:off x="3367970" y="4869309"/>
            <a:ext cx="613473" cy="345509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 b="1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3" name="Can 12"/>
          <p:cNvSpPr/>
          <p:nvPr/>
        </p:nvSpPr>
        <p:spPr>
          <a:xfrm>
            <a:off x="6413897" y="4071172"/>
            <a:ext cx="895831" cy="861857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 smtClean="0">
                <a:solidFill>
                  <a:srgbClr val="000000"/>
                </a:solidFill>
                <a:latin typeface="Tahoma"/>
              </a:rPr>
              <a:t>Asset</a:t>
            </a:r>
            <a:endParaRPr lang="en-US" b="1" dirty="0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4" name="Right Arrow Callout 13"/>
          <p:cNvSpPr/>
          <p:nvPr/>
        </p:nvSpPr>
        <p:spPr>
          <a:xfrm>
            <a:off x="1978822" y="2268930"/>
            <a:ext cx="1162939" cy="680778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75998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rgbClr val="000000"/>
                </a:solidFill>
                <a:latin typeface="Tahoma"/>
              </a:rPr>
              <a:t>Attack</a:t>
            </a:r>
            <a:endParaRPr lang="en-US" sz="1600" b="1" dirty="0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5" name="Folded Corner 14"/>
          <p:cNvSpPr/>
          <p:nvPr/>
        </p:nvSpPr>
        <p:spPr>
          <a:xfrm>
            <a:off x="7852099" y="3106687"/>
            <a:ext cx="1001473" cy="719816"/>
          </a:xfrm>
          <a:prstGeom prst="foldedCorner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rgbClr val="000000"/>
                </a:solidFill>
                <a:latin typeface="Tahoma"/>
              </a:rPr>
              <a:t>Impact</a:t>
            </a:r>
            <a:endParaRPr lang="en-US" sz="1600" b="1" dirty="0">
              <a:solidFill>
                <a:srgbClr val="000000"/>
              </a:solidFill>
              <a:latin typeface="Tahoma"/>
            </a:endParaRPr>
          </a:p>
        </p:txBody>
      </p:sp>
      <p:grpSp>
        <p:nvGrpSpPr>
          <p:cNvPr id="3" name="Group 15"/>
          <p:cNvGrpSpPr/>
          <p:nvPr/>
        </p:nvGrpSpPr>
        <p:grpSpPr>
          <a:xfrm>
            <a:off x="796921" y="2268929"/>
            <a:ext cx="178567" cy="574689"/>
            <a:chOff x="635829" y="2184400"/>
            <a:chExt cx="178567" cy="574689"/>
          </a:xfrm>
        </p:grpSpPr>
        <p:sp>
          <p:nvSpPr>
            <p:cNvPr id="17" name="Oval 16"/>
            <p:cNvSpPr/>
            <p:nvPr/>
          </p:nvSpPr>
          <p:spPr>
            <a:xfrm>
              <a:off x="665385" y="2184400"/>
              <a:ext cx="125496" cy="183738"/>
            </a:xfrm>
            <a:prstGeom prst="ellipse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b="1">
                <a:solidFill>
                  <a:srgbClr val="000000"/>
                </a:solidFill>
                <a:latin typeface="Tahoma"/>
              </a:endParaRPr>
            </a:p>
          </p:txBody>
        </p:sp>
        <p:cxnSp>
          <p:nvCxnSpPr>
            <p:cNvPr id="18" name="Straight Connector 17"/>
            <p:cNvCxnSpPr/>
            <p:nvPr/>
          </p:nvCxnSpPr>
          <p:spPr>
            <a:xfrm rot="5400000">
              <a:off x="607805" y="2484233"/>
              <a:ext cx="232190" cy="1588"/>
            </a:xfrm>
            <a:prstGeom prst="line">
              <a:avLst/>
            </a:prstGeom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635830" y="2449512"/>
              <a:ext cx="178566" cy="1588"/>
            </a:xfrm>
            <a:prstGeom prst="line">
              <a:avLst/>
            </a:prstGeom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rot="5400000">
              <a:off x="599253" y="2637709"/>
              <a:ext cx="157956" cy="84804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rot="16200000" flipH="1">
              <a:off x="688025" y="2628174"/>
              <a:ext cx="157959" cy="84804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Rectangle 21"/>
          <p:cNvSpPr/>
          <p:nvPr/>
        </p:nvSpPr>
        <p:spPr>
          <a:xfrm>
            <a:off x="5162941" y="4672050"/>
            <a:ext cx="611532" cy="72811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400" b="1" dirty="0" smtClean="0">
                <a:solidFill>
                  <a:srgbClr val="000000"/>
                </a:solidFill>
                <a:latin typeface="Tahoma"/>
              </a:rPr>
              <a:t>Item</a:t>
            </a:r>
            <a:endParaRPr lang="en-US" sz="1400" b="1" dirty="0">
              <a:solidFill>
                <a:srgbClr val="000000"/>
              </a:solidFill>
              <a:latin typeface="Tahoma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5162941" y="3039036"/>
            <a:ext cx="611532" cy="72811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400" b="1" dirty="0" smtClean="0">
                <a:solidFill>
                  <a:srgbClr val="000000"/>
                </a:solidFill>
                <a:latin typeface="Tahoma"/>
              </a:rPr>
              <a:t>Item</a:t>
            </a:r>
            <a:endParaRPr lang="en-US" sz="1400" b="1" dirty="0">
              <a:solidFill>
                <a:srgbClr val="000000"/>
              </a:solidFill>
              <a:latin typeface="Tahoma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5162941" y="2221592"/>
            <a:ext cx="611532" cy="72811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400" b="1" dirty="0" smtClean="0">
                <a:solidFill>
                  <a:srgbClr val="000000"/>
                </a:solidFill>
                <a:latin typeface="Tahoma"/>
              </a:rPr>
              <a:t>Item</a:t>
            </a:r>
            <a:endParaRPr lang="en-US" sz="1400" b="1" dirty="0">
              <a:solidFill>
                <a:srgbClr val="000000"/>
              </a:solidFill>
              <a:latin typeface="Tahoma"/>
            </a:endParaRPr>
          </a:p>
        </p:txBody>
      </p:sp>
      <p:sp>
        <p:nvSpPr>
          <p:cNvPr id="25" name="Right Arrow Callout 24"/>
          <p:cNvSpPr/>
          <p:nvPr/>
        </p:nvSpPr>
        <p:spPr>
          <a:xfrm>
            <a:off x="1978822" y="3039036"/>
            <a:ext cx="1162939" cy="680778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75998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rgbClr val="000000"/>
                </a:solidFill>
                <a:latin typeface="Tahoma"/>
              </a:rPr>
              <a:t>Attack</a:t>
            </a:r>
            <a:endParaRPr lang="en-US" sz="1600" b="1" dirty="0">
              <a:solidFill>
                <a:srgbClr val="000000"/>
              </a:solidFill>
              <a:latin typeface="Tahoma"/>
            </a:endParaRPr>
          </a:p>
        </p:txBody>
      </p:sp>
      <p:sp>
        <p:nvSpPr>
          <p:cNvPr id="26" name="Right Arrow Callout 25"/>
          <p:cNvSpPr/>
          <p:nvPr/>
        </p:nvSpPr>
        <p:spPr>
          <a:xfrm>
            <a:off x="1978822" y="3809142"/>
            <a:ext cx="1162939" cy="680778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75998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rgbClr val="000000"/>
                </a:solidFill>
                <a:latin typeface="Tahoma"/>
              </a:rPr>
              <a:t>Attack</a:t>
            </a:r>
            <a:endParaRPr lang="en-US" sz="1600" b="1" dirty="0">
              <a:solidFill>
                <a:srgbClr val="000000"/>
              </a:solidFill>
              <a:latin typeface="Tahoma"/>
            </a:endParaRPr>
          </a:p>
        </p:txBody>
      </p:sp>
      <p:sp>
        <p:nvSpPr>
          <p:cNvPr id="27" name="Can 26"/>
          <p:cNvSpPr/>
          <p:nvPr/>
        </p:nvSpPr>
        <p:spPr>
          <a:xfrm>
            <a:off x="6413897" y="3349906"/>
            <a:ext cx="895831" cy="861857"/>
          </a:xfrm>
          <a:prstGeom prst="can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200" b="1" dirty="0" smtClean="0">
                <a:solidFill>
                  <a:srgbClr val="000000"/>
                </a:solidFill>
                <a:latin typeface="Tahoma"/>
              </a:rPr>
              <a:t>Function</a:t>
            </a:r>
            <a:endParaRPr lang="en-US" sz="1200" b="1" dirty="0">
              <a:solidFill>
                <a:srgbClr val="000000"/>
              </a:solidFill>
              <a:latin typeface="Tahoma"/>
            </a:endParaRPr>
          </a:p>
        </p:txBody>
      </p:sp>
      <p:sp>
        <p:nvSpPr>
          <p:cNvPr id="28" name="Can 27"/>
          <p:cNvSpPr/>
          <p:nvPr/>
        </p:nvSpPr>
        <p:spPr>
          <a:xfrm>
            <a:off x="6413897" y="2533557"/>
            <a:ext cx="895831" cy="861857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 smtClean="0">
                <a:solidFill>
                  <a:srgbClr val="000000"/>
                </a:solidFill>
                <a:latin typeface="Tahoma"/>
              </a:rPr>
              <a:t>Asset</a:t>
            </a:r>
            <a:endParaRPr lang="en-US" b="1" dirty="0">
              <a:solidFill>
                <a:srgbClr val="000000"/>
              </a:solidFill>
              <a:latin typeface="Tahoma"/>
            </a:endParaRPr>
          </a:p>
        </p:txBody>
      </p:sp>
      <p:sp>
        <p:nvSpPr>
          <p:cNvPr id="29" name="Folded Corner 28"/>
          <p:cNvSpPr/>
          <p:nvPr/>
        </p:nvSpPr>
        <p:spPr>
          <a:xfrm>
            <a:off x="7852099" y="3917281"/>
            <a:ext cx="1001473" cy="719816"/>
          </a:xfrm>
          <a:prstGeom prst="foldedCorner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rgbClr val="000000"/>
                </a:solidFill>
                <a:latin typeface="Tahoma"/>
              </a:rPr>
              <a:t>Impact</a:t>
            </a:r>
            <a:endParaRPr lang="en-US" sz="1600" b="1" dirty="0">
              <a:solidFill>
                <a:srgbClr val="000000"/>
              </a:solidFill>
              <a:latin typeface="Tahoma"/>
            </a:endParaRPr>
          </a:p>
        </p:txBody>
      </p:sp>
      <p:sp>
        <p:nvSpPr>
          <p:cNvPr id="30" name="Folded Corner 29"/>
          <p:cNvSpPr/>
          <p:nvPr/>
        </p:nvSpPr>
        <p:spPr>
          <a:xfrm>
            <a:off x="7852099" y="2255177"/>
            <a:ext cx="1001473" cy="719816"/>
          </a:xfrm>
          <a:prstGeom prst="foldedCorner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rgbClr val="000000"/>
                </a:solidFill>
                <a:latin typeface="Tahoma"/>
              </a:rPr>
              <a:t>Impact</a:t>
            </a:r>
            <a:endParaRPr lang="en-US" sz="1600" b="1" dirty="0">
              <a:solidFill>
                <a:srgbClr val="000000"/>
              </a:solidFill>
              <a:latin typeface="Tahoma"/>
            </a:endParaRPr>
          </a:p>
        </p:txBody>
      </p:sp>
      <p:grpSp>
        <p:nvGrpSpPr>
          <p:cNvPr id="4" name="Group 30"/>
          <p:cNvGrpSpPr/>
          <p:nvPr/>
        </p:nvGrpSpPr>
        <p:grpSpPr>
          <a:xfrm>
            <a:off x="809497" y="3050483"/>
            <a:ext cx="178567" cy="574689"/>
            <a:chOff x="635829" y="2184400"/>
            <a:chExt cx="178567" cy="574689"/>
          </a:xfrm>
        </p:grpSpPr>
        <p:sp>
          <p:nvSpPr>
            <p:cNvPr id="32" name="Oval 31"/>
            <p:cNvSpPr/>
            <p:nvPr/>
          </p:nvSpPr>
          <p:spPr>
            <a:xfrm>
              <a:off x="665385" y="2184400"/>
              <a:ext cx="125496" cy="183738"/>
            </a:xfrm>
            <a:prstGeom prst="ellipse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b="1">
                <a:solidFill>
                  <a:srgbClr val="000000"/>
                </a:solidFill>
                <a:latin typeface="Tahoma"/>
              </a:endParaRPr>
            </a:p>
          </p:txBody>
        </p:sp>
        <p:cxnSp>
          <p:nvCxnSpPr>
            <p:cNvPr id="33" name="Straight Connector 32"/>
            <p:cNvCxnSpPr/>
            <p:nvPr/>
          </p:nvCxnSpPr>
          <p:spPr>
            <a:xfrm rot="5400000">
              <a:off x="607805" y="2484233"/>
              <a:ext cx="232190" cy="1588"/>
            </a:xfrm>
            <a:prstGeom prst="line">
              <a:avLst/>
            </a:prstGeom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635830" y="2449512"/>
              <a:ext cx="178566" cy="1588"/>
            </a:xfrm>
            <a:prstGeom prst="line">
              <a:avLst/>
            </a:prstGeom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rot="5400000">
              <a:off x="599253" y="2637709"/>
              <a:ext cx="157956" cy="84804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 rot="16200000" flipH="1">
              <a:off x="688025" y="2628174"/>
              <a:ext cx="157959" cy="84804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7" name="Straight Connector 36"/>
          <p:cNvCxnSpPr/>
          <p:nvPr/>
        </p:nvCxnSpPr>
        <p:spPr>
          <a:xfrm>
            <a:off x="4887988" y="5047759"/>
            <a:ext cx="274953" cy="1588"/>
          </a:xfrm>
          <a:prstGeom prst="line">
            <a:avLst/>
          </a:prstGeom>
          <a:ln w="28575" cap="flat" cmpd="sng" algn="ctr">
            <a:solidFill>
              <a:srgbClr val="3366FF"/>
            </a:solidFill>
            <a:prstDash val="sysDash"/>
            <a:round/>
            <a:headEnd type="oval" w="med" len="med"/>
            <a:tailEnd type="oval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560995" y="1321486"/>
            <a:ext cx="838535" cy="6867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500" b="1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Known</a:t>
            </a:r>
          </a:p>
          <a:p>
            <a:pPr defTabSz="91440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500" b="1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Threat</a:t>
            </a:r>
          </a:p>
          <a:p>
            <a:pPr defTabSz="91440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500" b="1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Actors</a:t>
            </a:r>
            <a:endParaRPr lang="en-US" sz="1500" b="1" dirty="0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672393" y="1321486"/>
            <a:ext cx="1452496" cy="6867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500" b="1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Attack Patterns</a:t>
            </a:r>
          </a:p>
          <a:p>
            <a:pPr algn="ctr" defTabSz="91440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500" b="1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(</a:t>
            </a:r>
            <a:r>
              <a:rPr lang="en-US" sz="1500" b="1" dirty="0" err="1" smtClean="0">
                <a:solidFill>
                  <a:srgbClr val="000000"/>
                </a:solidFill>
                <a:latin typeface="Arial" charset="0"/>
                <a:cs typeface="Arial" charset="0"/>
              </a:rPr>
              <a:t>CAPECs</a:t>
            </a:r>
            <a:r>
              <a:rPr lang="en-US" sz="1500" b="1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)</a:t>
            </a:r>
            <a:endParaRPr lang="en-US" sz="1500" b="1" dirty="0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3647129" y="1321486"/>
            <a:ext cx="1336104" cy="4905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40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500" b="1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Weaknesses</a:t>
            </a:r>
          </a:p>
          <a:p>
            <a:pPr algn="ctr" defTabSz="91440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500" b="1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(</a:t>
            </a:r>
            <a:r>
              <a:rPr lang="en-US" sz="1500" b="1" dirty="0" err="1" smtClean="0">
                <a:solidFill>
                  <a:srgbClr val="000000"/>
                </a:solidFill>
                <a:latin typeface="Arial" charset="0"/>
                <a:cs typeface="Arial" charset="0"/>
              </a:rPr>
              <a:t>CWEs</a:t>
            </a:r>
            <a:r>
              <a:rPr lang="en-US" sz="1500" b="1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)</a:t>
            </a:r>
            <a:endParaRPr lang="en-US" sz="1500" b="1" dirty="0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5037393" y="1354906"/>
            <a:ext cx="977733" cy="294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500" b="1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Actions*</a:t>
            </a:r>
            <a:endParaRPr lang="en-US" sz="1500" b="1" dirty="0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6284723" y="1321486"/>
            <a:ext cx="1057708" cy="4905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40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500" b="1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Technical</a:t>
            </a:r>
          </a:p>
          <a:p>
            <a:pPr algn="ctr" defTabSz="91440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500" b="1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Impacts</a:t>
            </a:r>
            <a:endParaRPr lang="en-US" sz="1500" b="1" dirty="0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7578052" y="1321486"/>
            <a:ext cx="1524540" cy="4905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500" b="1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Operational Impacts</a:t>
            </a:r>
            <a:endParaRPr lang="en-US" sz="1500" b="1" dirty="0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  <p:cxnSp>
        <p:nvCxnSpPr>
          <p:cNvPr id="44" name="Straight Connector 43"/>
          <p:cNvCxnSpPr/>
          <p:nvPr/>
        </p:nvCxnSpPr>
        <p:spPr>
          <a:xfrm>
            <a:off x="6098426" y="2998656"/>
            <a:ext cx="283462" cy="1588"/>
          </a:xfrm>
          <a:prstGeom prst="line">
            <a:avLst/>
          </a:prstGeom>
          <a:ln w="25400" cap="flat" cmpd="sng" algn="ctr">
            <a:solidFill>
              <a:schemeClr val="accent1"/>
            </a:solidFill>
            <a:prstDash val="dot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1145049" y="2608580"/>
            <a:ext cx="822944" cy="1588"/>
          </a:xfrm>
          <a:prstGeom prst="line">
            <a:avLst/>
          </a:prstGeom>
          <a:ln w="25400" cap="flat" cmpd="sng" algn="ctr">
            <a:solidFill>
              <a:srgbClr val="3366FF"/>
            </a:solidFill>
            <a:prstDash val="sysDash"/>
            <a:round/>
            <a:headEnd type="oval" w="med" len="med"/>
            <a:tailEnd type="oval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4878685" y="2561376"/>
            <a:ext cx="283462" cy="1588"/>
          </a:xfrm>
          <a:prstGeom prst="line">
            <a:avLst/>
          </a:prstGeom>
          <a:ln w="25400" cap="flat" cmpd="sng" algn="ctr">
            <a:solidFill>
              <a:srgbClr val="3366FF"/>
            </a:solidFill>
            <a:prstDash val="sysDash"/>
            <a:round/>
            <a:headEnd type="oval" w="med" len="med"/>
            <a:tailEnd type="oval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4872324" y="3394176"/>
            <a:ext cx="283462" cy="1588"/>
          </a:xfrm>
          <a:prstGeom prst="line">
            <a:avLst/>
          </a:prstGeom>
          <a:ln w="25400" cap="flat" cmpd="sng" algn="ctr">
            <a:solidFill>
              <a:srgbClr val="3366FF"/>
            </a:solidFill>
            <a:prstDash val="sysDash"/>
            <a:round/>
            <a:headEnd type="oval" w="med" len="med"/>
            <a:tailEnd type="oval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3161525" y="3393995"/>
            <a:ext cx="612635" cy="1588"/>
          </a:xfrm>
          <a:prstGeom prst="line">
            <a:avLst/>
          </a:prstGeom>
          <a:ln w="25400" cap="flat" cmpd="sng" algn="ctr">
            <a:solidFill>
              <a:srgbClr val="3366FF"/>
            </a:solidFill>
            <a:prstDash val="sysDash"/>
            <a:round/>
            <a:headEnd type="oval" w="med" len="med"/>
            <a:tailEnd type="oval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Elbow Connector 49"/>
          <p:cNvCxnSpPr/>
          <p:nvPr/>
        </p:nvCxnSpPr>
        <p:spPr>
          <a:xfrm>
            <a:off x="1151522" y="2608895"/>
            <a:ext cx="827300" cy="763265"/>
          </a:xfrm>
          <a:prstGeom prst="bentConnector3">
            <a:avLst>
              <a:gd name="adj1" fmla="val 50000"/>
            </a:avLst>
          </a:prstGeom>
          <a:ln w="28575" cap="flat" cmpd="sng" algn="ctr">
            <a:solidFill>
              <a:srgbClr val="3366FF"/>
            </a:solidFill>
            <a:prstDash val="sysDash"/>
            <a:round/>
            <a:headEnd type="oval" w="med" len="med"/>
            <a:tailEnd type="oval" w="med" len="med"/>
          </a:ln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7340847" y="3016356"/>
            <a:ext cx="228599" cy="1588"/>
          </a:xfrm>
          <a:prstGeom prst="line">
            <a:avLst/>
          </a:prstGeom>
          <a:ln w="25400" cap="flat" cmpd="sng" algn="ctr">
            <a:solidFill>
              <a:srgbClr val="3366FF"/>
            </a:solidFill>
            <a:prstDash val="sysDash"/>
            <a:round/>
            <a:headEnd type="oval" w="med" len="med"/>
            <a:tailEnd type="oval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Elbow Connector 52"/>
          <p:cNvCxnSpPr/>
          <p:nvPr/>
        </p:nvCxnSpPr>
        <p:spPr>
          <a:xfrm flipV="1">
            <a:off x="5774473" y="3733128"/>
            <a:ext cx="627772" cy="1320377"/>
          </a:xfrm>
          <a:prstGeom prst="bentConnector3">
            <a:avLst>
              <a:gd name="adj1" fmla="val 50000"/>
            </a:avLst>
          </a:prstGeom>
          <a:ln w="28575" cap="flat" cmpd="sng" algn="ctr">
            <a:solidFill>
              <a:srgbClr val="3366FF"/>
            </a:solidFill>
            <a:prstDash val="sysDash"/>
            <a:round/>
            <a:headEnd type="oval" w="med" len="med"/>
            <a:tailEnd type="oval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Elbow Connector 53"/>
          <p:cNvCxnSpPr/>
          <p:nvPr/>
        </p:nvCxnSpPr>
        <p:spPr>
          <a:xfrm flipV="1">
            <a:off x="7340847" y="2534041"/>
            <a:ext cx="472324" cy="1183217"/>
          </a:xfrm>
          <a:prstGeom prst="bentConnector3">
            <a:avLst>
              <a:gd name="adj1" fmla="val 50000"/>
            </a:avLst>
          </a:prstGeom>
          <a:ln w="28575" cap="flat" cmpd="sng" algn="ctr">
            <a:solidFill>
              <a:srgbClr val="3366FF"/>
            </a:solidFill>
            <a:prstDash val="sysDash"/>
            <a:round/>
            <a:headEnd type="oval" w="med" len="med"/>
            <a:tailEnd type="oval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Elbow Connector 54"/>
          <p:cNvCxnSpPr/>
          <p:nvPr/>
        </p:nvCxnSpPr>
        <p:spPr>
          <a:xfrm>
            <a:off x="5774473" y="2575060"/>
            <a:ext cx="621792" cy="429767"/>
          </a:xfrm>
          <a:prstGeom prst="bentConnector3">
            <a:avLst/>
          </a:prstGeom>
          <a:ln w="25400" cap="flat" cmpd="sng" algn="ctr">
            <a:solidFill>
              <a:srgbClr val="3366FF"/>
            </a:solidFill>
            <a:prstDash val="sysDash"/>
            <a:round/>
            <a:headEnd type="oval" w="med" len="med"/>
            <a:tailEnd type="oval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Elbow Connector 55"/>
          <p:cNvCxnSpPr/>
          <p:nvPr/>
        </p:nvCxnSpPr>
        <p:spPr>
          <a:xfrm flipV="1">
            <a:off x="5775397" y="3006640"/>
            <a:ext cx="621792" cy="393191"/>
          </a:xfrm>
          <a:prstGeom prst="bentConnector3">
            <a:avLst/>
          </a:prstGeom>
          <a:ln w="25400" cap="flat" cmpd="sng" algn="ctr">
            <a:solidFill>
              <a:srgbClr val="3366FF"/>
            </a:solidFill>
            <a:prstDash val="sysDash"/>
            <a:round/>
            <a:headEnd type="oval" w="med" len="med"/>
            <a:tailEnd type="oval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Rectangle 56"/>
          <p:cNvSpPr/>
          <p:nvPr/>
        </p:nvSpPr>
        <p:spPr>
          <a:xfrm>
            <a:off x="975487" y="5766195"/>
            <a:ext cx="7993123" cy="7263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25" indent="-174625" defTabSz="91440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* “Actions” include: architecture choices; design choices; added security functions, activities &amp; processes; physical decomposition choices; static &amp; dynamic code assessments; design reviews; dynamic testing; and pen testing</a:t>
            </a:r>
            <a:endParaRPr lang="en-US" sz="1600" b="1" dirty="0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5026053" y="1618422"/>
            <a:ext cx="910674" cy="392788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 b="1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4938168" y="1608098"/>
            <a:ext cx="1087776" cy="5401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00" b="1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System &amp; System Security Engineering</a:t>
            </a:r>
          </a:p>
          <a:p>
            <a:pPr algn="ctr" defTabSz="91440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00" b="1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Trades</a:t>
            </a:r>
            <a:endParaRPr lang="en-US" sz="900" b="1" dirty="0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381001" y="17744"/>
            <a:ext cx="8763000" cy="896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3200" b="1" dirty="0" smtClean="0">
                <a:solidFill>
                  <a:srgbClr val="005F9E"/>
                </a:solidFill>
                <a:latin typeface="Arial"/>
                <a:cs typeface="Arial"/>
              </a:rPr>
              <a:t>Assurance</a:t>
            </a:r>
            <a:r>
              <a:rPr lang="en-US" sz="3200" b="1" dirty="0">
                <a:solidFill>
                  <a:srgbClr val="005F9E"/>
                </a:solidFill>
                <a:latin typeface="Arial"/>
                <a:cs typeface="Arial"/>
              </a:rPr>
              <a:t>: </a:t>
            </a:r>
          </a:p>
          <a:p>
            <a:pPr defTabSz="91440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3200" b="1" dirty="0">
                <a:solidFill>
                  <a:srgbClr val="005F9E"/>
                </a:solidFill>
                <a:latin typeface="Arial"/>
                <a:cs typeface="Arial"/>
              </a:rPr>
              <a:t>Mitigating Attacks That Impact Operations </a:t>
            </a:r>
          </a:p>
        </p:txBody>
      </p:sp>
      <p:cxnSp>
        <p:nvCxnSpPr>
          <p:cNvPr id="61" name="Elbow Connector 60"/>
          <p:cNvCxnSpPr/>
          <p:nvPr/>
        </p:nvCxnSpPr>
        <p:spPr>
          <a:xfrm>
            <a:off x="3153974" y="3391520"/>
            <a:ext cx="575753" cy="826477"/>
          </a:xfrm>
          <a:prstGeom prst="bentConnector3">
            <a:avLst>
              <a:gd name="adj1" fmla="val 48945"/>
            </a:avLst>
          </a:prstGeom>
          <a:ln w="28575" cmpd="sng">
            <a:solidFill>
              <a:srgbClr val="3366FF"/>
            </a:solidFill>
            <a:prstDash val="sys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Elbow Connector 50"/>
          <p:cNvCxnSpPr/>
          <p:nvPr/>
        </p:nvCxnSpPr>
        <p:spPr>
          <a:xfrm>
            <a:off x="3141761" y="3392935"/>
            <a:ext cx="604490" cy="1656683"/>
          </a:xfrm>
          <a:prstGeom prst="bentConnector3">
            <a:avLst>
              <a:gd name="adj1" fmla="val 50000"/>
            </a:avLst>
          </a:prstGeom>
          <a:ln w="28575" cap="flat" cmpd="sng" algn="ctr">
            <a:solidFill>
              <a:srgbClr val="3366FF"/>
            </a:solidFill>
            <a:prstDash val="sysDash"/>
            <a:round/>
            <a:headEnd type="oval" w="med" len="med"/>
            <a:tailEnd type="oval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3153673" y="2626659"/>
            <a:ext cx="585200" cy="1588"/>
          </a:xfrm>
          <a:prstGeom prst="line">
            <a:avLst/>
          </a:prstGeom>
          <a:ln w="25400" cap="flat" cmpd="sng" algn="ctr">
            <a:solidFill>
              <a:srgbClr val="3366FF"/>
            </a:solidFill>
            <a:prstDash val="sysDash"/>
            <a:round/>
            <a:headEnd type="oval" w="med" len="med"/>
            <a:tailEnd type="oval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Elbow Connector 61"/>
          <p:cNvCxnSpPr/>
          <p:nvPr/>
        </p:nvCxnSpPr>
        <p:spPr>
          <a:xfrm>
            <a:off x="1155290" y="2599175"/>
            <a:ext cx="827300" cy="763265"/>
          </a:xfrm>
          <a:prstGeom prst="bentConnector3">
            <a:avLst>
              <a:gd name="adj1" fmla="val 50000"/>
            </a:avLst>
          </a:prstGeom>
          <a:ln w="28575" cap="flat" cmpd="sng" algn="ctr">
            <a:solidFill>
              <a:srgbClr val="FF0000"/>
            </a:solidFill>
            <a:prstDash val="solid"/>
            <a:round/>
            <a:headEnd type="oval" w="med" len="med"/>
            <a:tailEnd type="oval" w="med" len="med"/>
          </a:ln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63" name="Elbow Connector 62"/>
          <p:cNvCxnSpPr/>
          <p:nvPr/>
        </p:nvCxnSpPr>
        <p:spPr>
          <a:xfrm>
            <a:off x="3132026" y="3395310"/>
            <a:ext cx="604490" cy="1665827"/>
          </a:xfrm>
          <a:prstGeom prst="bentConnector3">
            <a:avLst>
              <a:gd name="adj1" fmla="val 50000"/>
            </a:avLst>
          </a:prstGeom>
          <a:ln w="28575" cap="flat" cmpd="sng" algn="ctr">
            <a:solidFill>
              <a:srgbClr val="FF0000"/>
            </a:solidFill>
            <a:prstDash val="solid"/>
            <a:round/>
            <a:headEnd type="oval" w="med" len="med"/>
            <a:tailEnd type="oval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4891756" y="5051549"/>
            <a:ext cx="274953" cy="1588"/>
          </a:xfrm>
          <a:prstGeom prst="line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oval" w="med" len="med"/>
            <a:tailEnd type="oval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Elbow Connector 65"/>
          <p:cNvCxnSpPr/>
          <p:nvPr/>
        </p:nvCxnSpPr>
        <p:spPr>
          <a:xfrm flipV="1">
            <a:off x="5778241" y="3736918"/>
            <a:ext cx="627772" cy="1320377"/>
          </a:xfrm>
          <a:prstGeom prst="bentConnector3">
            <a:avLst>
              <a:gd name="adj1" fmla="val 50000"/>
            </a:avLst>
          </a:prstGeom>
          <a:ln w="28575" cap="flat" cmpd="sng" algn="ctr">
            <a:solidFill>
              <a:srgbClr val="FF0000"/>
            </a:solidFill>
            <a:prstDash val="solid"/>
            <a:round/>
            <a:headEnd type="oval" w="med" len="med"/>
            <a:tailEnd type="oval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Elbow Connector 66"/>
          <p:cNvCxnSpPr/>
          <p:nvPr/>
        </p:nvCxnSpPr>
        <p:spPr>
          <a:xfrm flipV="1">
            <a:off x="7344615" y="2537831"/>
            <a:ext cx="472324" cy="1183217"/>
          </a:xfrm>
          <a:prstGeom prst="bentConnector3">
            <a:avLst>
              <a:gd name="adj1" fmla="val 50000"/>
            </a:avLst>
          </a:prstGeom>
          <a:ln w="28575" cap="flat" cmpd="sng" algn="ctr">
            <a:solidFill>
              <a:srgbClr val="FF0000"/>
            </a:solidFill>
            <a:prstDash val="solid"/>
            <a:round/>
            <a:headEnd type="oval" w="med" len="med"/>
            <a:tailEnd type="oval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594228" y="1006948"/>
            <a:ext cx="787671" cy="32316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defTabSz="914400" fontAlgn="base">
              <a:lnSpc>
                <a:spcPct val="80000"/>
              </a:lnSpc>
              <a:spcBef>
                <a:spcPct val="0"/>
              </a:spcBef>
            </a:pPr>
            <a:r>
              <a:rPr lang="en-US" b="1" dirty="0" smtClean="0">
                <a:solidFill>
                  <a:srgbClr val="FF0000"/>
                </a:solidFill>
                <a:latin typeface="Arial" charset="0"/>
                <a:ea typeface="Verdana" pitchFamily="34" charset="0"/>
                <a:cs typeface="Verdana" pitchFamily="34" charset="0"/>
              </a:rPr>
              <a:t>water</a:t>
            </a:r>
            <a:endParaRPr lang="en-US" b="1" dirty="0">
              <a:solidFill>
                <a:srgbClr val="FF0000"/>
              </a:solidFill>
              <a:latin typeface="Arial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1905000" y="1006948"/>
            <a:ext cx="1094808" cy="32316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defTabSz="914400" fontAlgn="base">
              <a:lnSpc>
                <a:spcPct val="80000"/>
              </a:lnSpc>
              <a:spcBef>
                <a:spcPct val="0"/>
              </a:spcBef>
            </a:pPr>
            <a:r>
              <a:rPr lang="en-US" b="1" dirty="0" smtClean="0">
                <a:solidFill>
                  <a:srgbClr val="FF0000"/>
                </a:solidFill>
                <a:latin typeface="Arial" charset="0"/>
                <a:ea typeface="Verdana" pitchFamily="34" charset="0"/>
                <a:cs typeface="Verdana" pitchFamily="34" charset="0"/>
              </a:rPr>
              <a:t>flooding</a:t>
            </a:r>
            <a:endParaRPr lang="en-US" b="1" dirty="0">
              <a:solidFill>
                <a:srgbClr val="FF0000"/>
              </a:solidFill>
              <a:latin typeface="Arial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3539535" y="786955"/>
            <a:ext cx="1513183" cy="54476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 defTabSz="914400" fontAlgn="base">
              <a:lnSpc>
                <a:spcPct val="80000"/>
              </a:lnSpc>
              <a:spcBef>
                <a:spcPct val="0"/>
              </a:spcBef>
            </a:pPr>
            <a:r>
              <a:rPr lang="en-US" b="1" dirty="0">
                <a:solidFill>
                  <a:srgbClr val="FF0000"/>
                </a:solidFill>
                <a:latin typeface="Arial" charset="0"/>
                <a:ea typeface="Verdana" pitchFamily="34" charset="0"/>
                <a:cs typeface="Verdana" pitchFamily="34" charset="0"/>
              </a:rPr>
              <a:t>s</a:t>
            </a:r>
            <a:r>
              <a:rPr lang="en-US" b="1" dirty="0" smtClean="0">
                <a:solidFill>
                  <a:srgbClr val="FF0000"/>
                </a:solidFill>
                <a:latin typeface="Arial" charset="0"/>
                <a:ea typeface="Verdana" pitchFamily="34" charset="0"/>
                <a:cs typeface="Verdana" pitchFamily="34" charset="0"/>
              </a:rPr>
              <a:t>creen</a:t>
            </a:r>
          </a:p>
          <a:p>
            <a:pPr algn="ctr" defTabSz="914400" fontAlgn="base">
              <a:lnSpc>
                <a:spcPct val="80000"/>
              </a:lnSpc>
              <a:spcBef>
                <a:spcPct val="0"/>
              </a:spcBef>
            </a:pPr>
            <a:r>
              <a:rPr lang="en-US" b="1" dirty="0" smtClean="0">
                <a:solidFill>
                  <a:srgbClr val="FF0000"/>
                </a:solidFill>
                <a:latin typeface="Arial" charset="0"/>
                <a:ea typeface="Verdana" pitchFamily="34" charset="0"/>
                <a:cs typeface="Verdana" pitchFamily="34" charset="0"/>
              </a:rPr>
              <a:t>door in sub</a:t>
            </a:r>
            <a:endParaRPr lang="en-US" b="1" dirty="0">
              <a:solidFill>
                <a:srgbClr val="FF0000"/>
              </a:solidFill>
              <a:latin typeface="Arial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5105400" y="786955"/>
            <a:ext cx="776523" cy="54476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 defTabSz="914400" fontAlgn="base">
              <a:lnSpc>
                <a:spcPct val="80000"/>
              </a:lnSpc>
              <a:spcBef>
                <a:spcPct val="0"/>
              </a:spcBef>
            </a:pPr>
            <a:r>
              <a:rPr lang="en-US" b="1" dirty="0">
                <a:solidFill>
                  <a:srgbClr val="FF0000"/>
                </a:solidFill>
                <a:latin typeface="Arial" charset="0"/>
                <a:ea typeface="Verdana" pitchFamily="34" charset="0"/>
                <a:cs typeface="Verdana" pitchFamily="34" charset="0"/>
              </a:rPr>
              <a:t>c</a:t>
            </a:r>
            <a:r>
              <a:rPr lang="en-US" b="1" dirty="0" smtClean="0">
                <a:solidFill>
                  <a:srgbClr val="FF0000"/>
                </a:solidFill>
                <a:latin typeface="Arial" charset="0"/>
                <a:ea typeface="Verdana" pitchFamily="34" charset="0"/>
                <a:cs typeface="Verdana" pitchFamily="34" charset="0"/>
              </a:rPr>
              <a:t>lose door</a:t>
            </a:r>
            <a:endParaRPr lang="en-US" b="1" dirty="0">
              <a:solidFill>
                <a:srgbClr val="FF0000"/>
              </a:solidFill>
              <a:latin typeface="Arial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6152903" y="786955"/>
            <a:ext cx="1406891" cy="54476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 defTabSz="914400" fontAlgn="base">
              <a:lnSpc>
                <a:spcPct val="80000"/>
              </a:lnSpc>
              <a:spcBef>
                <a:spcPct val="0"/>
              </a:spcBef>
            </a:pPr>
            <a:r>
              <a:rPr lang="en-US" b="1" dirty="0">
                <a:solidFill>
                  <a:srgbClr val="FF0000"/>
                </a:solidFill>
                <a:latin typeface="Arial" charset="0"/>
                <a:ea typeface="Verdana" pitchFamily="34" charset="0"/>
                <a:cs typeface="Verdana" pitchFamily="34" charset="0"/>
              </a:rPr>
              <a:t>s</a:t>
            </a:r>
            <a:r>
              <a:rPr lang="en-US" b="1" dirty="0" smtClean="0">
                <a:solidFill>
                  <a:srgbClr val="FF0000"/>
                </a:solidFill>
                <a:latin typeface="Arial" charset="0"/>
                <a:ea typeface="Verdana" pitchFamily="34" charset="0"/>
                <a:cs typeface="Verdana" pitchFamily="34" charset="0"/>
              </a:rPr>
              <a:t>ub fills</a:t>
            </a:r>
          </a:p>
          <a:p>
            <a:pPr algn="ctr" defTabSz="914400" fontAlgn="base">
              <a:lnSpc>
                <a:spcPct val="80000"/>
              </a:lnSpc>
              <a:spcBef>
                <a:spcPct val="0"/>
              </a:spcBef>
            </a:pPr>
            <a:r>
              <a:rPr lang="en-US" b="1" dirty="0" smtClean="0">
                <a:solidFill>
                  <a:srgbClr val="FF0000"/>
                </a:solidFill>
                <a:latin typeface="Arial" charset="0"/>
                <a:ea typeface="Verdana" pitchFamily="34" charset="0"/>
                <a:cs typeface="Verdana" pitchFamily="34" charset="0"/>
              </a:rPr>
              <a:t>w/water</a:t>
            </a:r>
            <a:endParaRPr lang="en-US" b="1" dirty="0">
              <a:solidFill>
                <a:srgbClr val="FF0000"/>
              </a:solidFill>
              <a:latin typeface="Arial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7660909" y="1008555"/>
            <a:ext cx="1406891" cy="32316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 defTabSz="914400" fontAlgn="base">
              <a:lnSpc>
                <a:spcPct val="80000"/>
              </a:lnSpc>
              <a:spcBef>
                <a:spcPct val="0"/>
              </a:spcBef>
            </a:pPr>
            <a:r>
              <a:rPr lang="en-US" b="1" dirty="0" smtClean="0">
                <a:solidFill>
                  <a:srgbClr val="FF0000"/>
                </a:solidFill>
                <a:latin typeface="Arial" charset="0"/>
                <a:ea typeface="Verdana" pitchFamily="34" charset="0"/>
                <a:cs typeface="Verdana" pitchFamily="34" charset="0"/>
              </a:rPr>
              <a:t>sub sinks</a:t>
            </a:r>
            <a:endParaRPr lang="en-US" b="1" dirty="0">
              <a:solidFill>
                <a:srgbClr val="FF0000"/>
              </a:solidFill>
              <a:latin typeface="Arial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1856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57" grpId="0"/>
      <p:bldP spid="58" grpId="0" animBg="1"/>
      <p:bldP spid="59" grpId="0"/>
      <p:bldP spid="2" grpId="0"/>
      <p:bldP spid="65" grpId="0"/>
      <p:bldP spid="68" grpId="0"/>
      <p:bldP spid="69" grpId="0"/>
      <p:bldP spid="71" grpId="0"/>
      <p:bldP spid="7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foxScreenSnapz001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685" y="0"/>
            <a:ext cx="91345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822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esign-cycle-lg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114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C Threats-iqbal_021014 edited (dragged) 5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832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C Threats-iqbal_021014 edited (dragged) 3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941" y="0"/>
            <a:ext cx="88750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706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fgprocMap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" name="Picture 2" descr="National_Semiconductor_SCMP-di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6272" y="-28013"/>
            <a:ext cx="2799768" cy="2551090"/>
          </a:xfrm>
          <a:prstGeom prst="rect">
            <a:avLst/>
          </a:prstGeom>
        </p:spPr>
      </p:pic>
      <p:pic>
        <p:nvPicPr>
          <p:cNvPr id="4" name="Picture 3" descr="ASIC-VLSI_VL82C486_Single_Chip_486_System_Controller_HV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5" y="0"/>
            <a:ext cx="2579625" cy="252307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48000" y="871954"/>
            <a:ext cx="28354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b="1" dirty="0" smtClean="0">
                <a:ea typeface="Verdana" pitchFamily="34" charset="0"/>
                <a:cs typeface="Verdana" pitchFamily="34" charset="0"/>
              </a:rPr>
              <a:t>ASICs and FPGAs</a:t>
            </a:r>
            <a:endParaRPr lang="en-US" sz="2400" b="1" dirty="0"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7439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C Threats-iqbal_021014 edited (dragged) 4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941" y="0"/>
            <a:ext cx="88750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367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C Threats-iqbal_021014 edited (dragged) 6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941" y="0"/>
            <a:ext cx="88750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670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C Threats-iqbal_021014 edited (dragged) 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941" y="0"/>
            <a:ext cx="88750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881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C Threats-iqbal_021014 edited (dragged) 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941" y="0"/>
            <a:ext cx="88750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824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sosceles Triangle 5"/>
          <p:cNvSpPr/>
          <p:nvPr/>
        </p:nvSpPr>
        <p:spPr>
          <a:xfrm>
            <a:off x="2686704" y="1387615"/>
            <a:ext cx="5233555" cy="5090931"/>
          </a:xfrm>
          <a:prstGeom prst="triangle">
            <a:avLst/>
          </a:prstGeom>
          <a:gradFill>
            <a:gsLst>
              <a:gs pos="7800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  <a:lin ang="5400000" scaled="0"/>
          </a:gradFill>
          <a:ln>
            <a:solidFill>
              <a:srgbClr val="CCEC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spcBef>
                <a:spcPts val="600"/>
              </a:spcBef>
              <a:spcAft>
                <a:spcPts val="600"/>
              </a:spcAft>
            </a:pPr>
            <a:r>
              <a:rPr lang="en-US" sz="2400" b="1">
                <a:effectLst/>
                <a:latin typeface="Times New Roman"/>
                <a:ea typeface="Times New Roman"/>
                <a:cs typeface="Times New Roman"/>
              </a:rPr>
              <a:t> 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3112967" y="5674868"/>
            <a:ext cx="4404713" cy="2367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1196"/>
            <a:ext cx="8763000" cy="1274203"/>
          </a:xfrm>
        </p:spPr>
        <p:txBody>
          <a:bodyPr/>
          <a:lstStyle/>
          <a:p>
            <a:r>
              <a:rPr lang="en-US" dirty="0" smtClean="0"/>
              <a:t>Assurance – Managing Weaknesses</a:t>
            </a:r>
            <a:endParaRPr lang="en-US" sz="2800" dirty="0"/>
          </a:p>
        </p:txBody>
      </p:sp>
      <p:sp>
        <p:nvSpPr>
          <p:cNvPr id="7" name="Rectangle 6"/>
          <p:cNvSpPr/>
          <p:nvPr/>
        </p:nvSpPr>
        <p:spPr>
          <a:xfrm>
            <a:off x="4232404" y="2124988"/>
            <a:ext cx="2102818" cy="20005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000" b="1" kern="1200" dirty="0">
                <a:solidFill>
                  <a:srgbClr val="000000"/>
                </a:solidFill>
                <a:effectLst/>
                <a:latin typeface="Calibri"/>
                <a:ea typeface="ＭＳ 明朝"/>
                <a:cs typeface="Times New Roman"/>
              </a:rPr>
              <a:t>Threat</a:t>
            </a:r>
            <a:endParaRPr lang="en-US" sz="1600" b="1" dirty="0">
              <a:effectLst/>
              <a:latin typeface="Times"/>
              <a:ea typeface="ＭＳ 明朝"/>
              <a:cs typeface="Times New Roman"/>
            </a:endParaRP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000" b="1" kern="1200" dirty="0" err="1">
                <a:solidFill>
                  <a:srgbClr val="000000"/>
                </a:solidFill>
                <a:effectLst/>
                <a:latin typeface="Wingdings"/>
                <a:ea typeface="ＭＳ 明朝"/>
                <a:cs typeface="Times New Roman"/>
              </a:rPr>
              <a:t>ê</a:t>
            </a:r>
            <a:endParaRPr lang="en-US" sz="1600" b="1" dirty="0">
              <a:effectLst/>
              <a:latin typeface="Times"/>
              <a:ea typeface="ＭＳ 明朝"/>
              <a:cs typeface="Times New Roman"/>
            </a:endParaRP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000" b="1" kern="1200" dirty="0">
                <a:solidFill>
                  <a:srgbClr val="000000"/>
                </a:solidFill>
                <a:effectLst/>
                <a:latin typeface="Calibri"/>
                <a:ea typeface="ＭＳ 明朝"/>
                <a:cs typeface="Times New Roman"/>
              </a:rPr>
              <a:t>Threat Vector</a:t>
            </a:r>
            <a:endParaRPr lang="en-US" sz="1600" b="1" dirty="0">
              <a:effectLst/>
              <a:latin typeface="Times"/>
              <a:ea typeface="ＭＳ 明朝"/>
              <a:cs typeface="Times New Roman"/>
            </a:endParaRP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000" b="1" kern="1200" dirty="0" err="1">
                <a:solidFill>
                  <a:srgbClr val="000000"/>
                </a:solidFill>
                <a:effectLst/>
                <a:latin typeface="Wingdings"/>
                <a:ea typeface="ＭＳ 明朝"/>
                <a:cs typeface="Times New Roman"/>
              </a:rPr>
              <a:t>ê</a:t>
            </a:r>
            <a:endParaRPr lang="en-US" sz="1600" b="1" dirty="0">
              <a:effectLst/>
              <a:latin typeface="Times"/>
              <a:ea typeface="ＭＳ 明朝"/>
              <a:cs typeface="Times New Roman"/>
            </a:endParaRP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000" b="1" kern="1200" dirty="0" smtClean="0">
                <a:solidFill>
                  <a:srgbClr val="000000"/>
                </a:solidFill>
                <a:effectLst/>
                <a:latin typeface="Calibri"/>
                <a:ea typeface="ＭＳ 明朝"/>
                <a:cs typeface="Times New Roman"/>
              </a:rPr>
              <a:t>Weakness</a:t>
            </a:r>
          </a:p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 sz="2400" b="1" dirty="0" err="1" smtClean="0">
                <a:solidFill>
                  <a:srgbClr val="000000"/>
                </a:solidFill>
                <a:latin typeface="Wingdings"/>
                <a:ea typeface="ＭＳ 明朝"/>
                <a:cs typeface="Times New Roman"/>
              </a:rPr>
              <a:t>ê</a:t>
            </a:r>
            <a:endParaRPr lang="en-US" b="1" dirty="0">
              <a:latin typeface="Times"/>
              <a:ea typeface="ＭＳ 明朝"/>
              <a:cs typeface="Times New Roman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3645094" y="4571705"/>
            <a:ext cx="331537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/>
        </p:nvGrpSpPr>
        <p:grpSpPr>
          <a:xfrm>
            <a:off x="3182737" y="3146141"/>
            <a:ext cx="1559858" cy="561890"/>
            <a:chOff x="6004776" y="3071420"/>
            <a:chExt cx="844989" cy="304381"/>
          </a:xfrm>
        </p:grpSpPr>
        <p:sp>
          <p:nvSpPr>
            <p:cNvPr id="11" name="Rectangle 10"/>
            <p:cNvSpPr/>
            <p:nvPr/>
          </p:nvSpPr>
          <p:spPr>
            <a:xfrm rot="18153530" flipV="1">
              <a:off x="6629471" y="3155507"/>
              <a:ext cx="223845" cy="21674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000" b="1" dirty="0" err="1">
                  <a:solidFill>
                    <a:srgbClr val="FF0000"/>
                  </a:solidFill>
                  <a:latin typeface="Wingdings"/>
                  <a:ea typeface="ＭＳ 明朝"/>
                  <a:cs typeface="Times New Roman"/>
                </a:rPr>
                <a:t>ê</a:t>
              </a:r>
              <a:endParaRPr lang="en-US" sz="2000" b="1" dirty="0">
                <a:solidFill>
                  <a:srgbClr val="FF0000"/>
                </a:solidFill>
                <a:effectLst/>
                <a:latin typeface="Times"/>
                <a:ea typeface="ＭＳ 明朝"/>
                <a:cs typeface="Times New Roman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6004776" y="3071420"/>
              <a:ext cx="717725" cy="21674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b="1" dirty="0" smtClean="0">
                  <a:solidFill>
                    <a:srgbClr val="FF0000"/>
                  </a:solidFill>
                  <a:ea typeface="ＭＳ 明朝"/>
                  <a:cs typeface="Times New Roman"/>
                </a:rPr>
                <a:t>Eliminate</a:t>
              </a:r>
              <a:endParaRPr lang="en-US" sz="20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5844766" y="3114779"/>
            <a:ext cx="1443988" cy="581511"/>
            <a:chOff x="7446821" y="3054431"/>
            <a:chExt cx="782221" cy="315010"/>
          </a:xfrm>
        </p:grpSpPr>
        <p:sp>
          <p:nvSpPr>
            <p:cNvPr id="14" name="Rectangle 13"/>
            <p:cNvSpPr/>
            <p:nvPr/>
          </p:nvSpPr>
          <p:spPr>
            <a:xfrm rot="3446470" flipH="1" flipV="1">
              <a:off x="7443271" y="3149147"/>
              <a:ext cx="223844" cy="21674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000" b="1" dirty="0" err="1">
                  <a:solidFill>
                    <a:srgbClr val="FF0000"/>
                  </a:solidFill>
                  <a:latin typeface="Wingdings"/>
                  <a:ea typeface="ＭＳ 明朝"/>
                  <a:cs typeface="Times New Roman"/>
                </a:rPr>
                <a:t>ê</a:t>
              </a:r>
              <a:endParaRPr lang="en-US" sz="2000" b="1" dirty="0">
                <a:solidFill>
                  <a:srgbClr val="FF0000"/>
                </a:solidFill>
                <a:effectLst/>
                <a:latin typeface="Times"/>
                <a:ea typeface="ＭＳ 明朝"/>
                <a:cs typeface="Times New Roman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7604123" y="3054431"/>
              <a:ext cx="624919" cy="21674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b="1" dirty="0" smtClean="0">
                  <a:solidFill>
                    <a:srgbClr val="FF0000"/>
                  </a:solidFill>
                  <a:ea typeface="ＭＳ 明朝"/>
                  <a:cs typeface="Times New Roman"/>
                </a:rPr>
                <a:t>Mitigate</a:t>
              </a:r>
              <a:endParaRPr lang="en-US" sz="20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2135986" y="4662458"/>
            <a:ext cx="2692589" cy="413218"/>
            <a:chOff x="5437742" y="3892836"/>
            <a:chExt cx="1458599" cy="223845"/>
          </a:xfrm>
        </p:grpSpPr>
        <p:sp>
          <p:nvSpPr>
            <p:cNvPr id="17" name="Rectangle 16"/>
            <p:cNvSpPr/>
            <p:nvPr/>
          </p:nvSpPr>
          <p:spPr>
            <a:xfrm rot="5400000">
              <a:off x="6676047" y="3896387"/>
              <a:ext cx="223845" cy="21674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000" b="1" dirty="0" err="1">
                  <a:solidFill>
                    <a:srgbClr val="FF0000"/>
                  </a:solidFill>
                  <a:latin typeface="Wingdings"/>
                  <a:ea typeface="ＭＳ 明朝"/>
                  <a:cs typeface="Times New Roman"/>
                </a:rPr>
                <a:t>ê</a:t>
              </a:r>
              <a:endParaRPr lang="en-US" sz="2000" b="1" dirty="0">
                <a:solidFill>
                  <a:srgbClr val="FF0000"/>
                </a:solidFill>
                <a:effectLst/>
                <a:latin typeface="Times"/>
                <a:ea typeface="ＭＳ 明朝"/>
                <a:cs typeface="Times New Roman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5437742" y="3904095"/>
              <a:ext cx="1283855" cy="18895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2000" b="1" dirty="0" smtClean="0">
                  <a:solidFill>
                    <a:srgbClr val="FF0000"/>
                  </a:solidFill>
                  <a:ea typeface="ＭＳ 明朝"/>
                  <a:cs typeface="Times New Roman"/>
                </a:rPr>
                <a:t>Block from Attack</a:t>
              </a: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5758791" y="4649803"/>
            <a:ext cx="3380042" cy="413220"/>
            <a:chOff x="7400245" y="3885965"/>
            <a:chExt cx="1830998" cy="223845"/>
          </a:xfrm>
        </p:grpSpPr>
        <p:sp>
          <p:nvSpPr>
            <p:cNvPr id="20" name="Rectangle 19"/>
            <p:cNvSpPr/>
            <p:nvPr/>
          </p:nvSpPr>
          <p:spPr>
            <a:xfrm rot="16200000">
              <a:off x="7396694" y="3889516"/>
              <a:ext cx="223845" cy="21674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000" b="1" dirty="0" err="1">
                  <a:solidFill>
                    <a:srgbClr val="FF0000"/>
                  </a:solidFill>
                  <a:latin typeface="Wingdings"/>
                  <a:ea typeface="ＭＳ 明朝"/>
                  <a:cs typeface="Times New Roman"/>
                </a:rPr>
                <a:t>ê</a:t>
              </a:r>
              <a:endParaRPr lang="en-US" sz="2000" b="1" dirty="0">
                <a:solidFill>
                  <a:srgbClr val="FF0000"/>
                </a:solidFill>
                <a:effectLst/>
                <a:latin typeface="Times"/>
                <a:ea typeface="ＭＳ 明朝"/>
                <a:cs typeface="Times New Roman"/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7553709" y="3909413"/>
              <a:ext cx="1677534" cy="1889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>
                <a:lnSpc>
                  <a:spcPct val="80000"/>
                </a:lnSpc>
              </a:pPr>
              <a:r>
                <a:rPr lang="en-US" sz="2000" b="1" dirty="0" smtClean="0">
                  <a:solidFill>
                    <a:srgbClr val="FF0000"/>
                  </a:solidFill>
                  <a:ea typeface="ＭＳ 明朝"/>
                  <a:cs typeface="Times New Roman"/>
                </a:rPr>
                <a:t>Alarm for Attack/Exploit</a:t>
              </a:r>
            </a:p>
          </p:txBody>
        </p:sp>
      </p:grpSp>
      <p:sp>
        <p:nvSpPr>
          <p:cNvPr id="30" name="Rectangle 29"/>
          <p:cNvSpPr/>
          <p:nvPr/>
        </p:nvSpPr>
        <p:spPr>
          <a:xfrm>
            <a:off x="4275948" y="3964674"/>
            <a:ext cx="2102818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000" b="1" kern="1200" dirty="0" smtClean="0">
                <a:solidFill>
                  <a:srgbClr val="000000"/>
                </a:solidFill>
                <a:effectLst/>
                <a:latin typeface="Calibri"/>
                <a:ea typeface="ＭＳ 明朝"/>
                <a:cs typeface="Times New Roman"/>
              </a:rPr>
              <a:t>Vulnerability</a:t>
            </a:r>
            <a:endParaRPr lang="en-US" sz="1600" b="1" dirty="0">
              <a:effectLst/>
              <a:latin typeface="Times"/>
              <a:ea typeface="ＭＳ 明朝"/>
              <a:cs typeface="Times New Roman"/>
            </a:endParaRP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000" b="1" kern="1200" dirty="0" err="1">
                <a:solidFill>
                  <a:srgbClr val="000000"/>
                </a:solidFill>
                <a:effectLst/>
                <a:latin typeface="Wingdings"/>
                <a:ea typeface="ＭＳ 明朝"/>
                <a:cs typeface="Times New Roman"/>
              </a:rPr>
              <a:t>ê</a:t>
            </a:r>
            <a:endParaRPr lang="en-US" sz="1600" b="1" dirty="0">
              <a:effectLst/>
              <a:latin typeface="Times"/>
              <a:ea typeface="ＭＳ 明朝"/>
              <a:cs typeface="Times New Roman"/>
            </a:endParaRP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000" b="1" kern="1200" dirty="0">
                <a:solidFill>
                  <a:srgbClr val="000000"/>
                </a:solidFill>
                <a:effectLst/>
                <a:latin typeface="Calibri"/>
                <a:ea typeface="ＭＳ 明朝"/>
                <a:cs typeface="Times New Roman"/>
              </a:rPr>
              <a:t>Control</a:t>
            </a:r>
            <a:endParaRPr lang="en-US" sz="1600" b="1" dirty="0">
              <a:effectLst/>
              <a:latin typeface="Times"/>
              <a:ea typeface="ＭＳ 明朝"/>
              <a:cs typeface="Times New Roman"/>
            </a:endParaRP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000" b="1" kern="1200" dirty="0" err="1">
                <a:solidFill>
                  <a:srgbClr val="000000"/>
                </a:solidFill>
                <a:effectLst/>
                <a:latin typeface="Wingdings"/>
                <a:ea typeface="ＭＳ 明朝"/>
                <a:cs typeface="Times New Roman"/>
              </a:rPr>
              <a:t>ê</a:t>
            </a:r>
            <a:endParaRPr lang="en-US" sz="1600" b="1" dirty="0">
              <a:effectLst/>
              <a:latin typeface="Times"/>
              <a:ea typeface="ＭＳ 明朝"/>
              <a:cs typeface="Times New Roman"/>
            </a:endParaRP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000" b="1" kern="1200" dirty="0">
                <a:solidFill>
                  <a:srgbClr val="000000"/>
                </a:solidFill>
                <a:effectLst/>
                <a:latin typeface="Calibri"/>
                <a:ea typeface="ＭＳ 明朝"/>
                <a:cs typeface="Times New Roman"/>
              </a:rPr>
              <a:t>Implementation</a:t>
            </a:r>
            <a:endParaRPr lang="en-US" sz="1600" b="1" dirty="0">
              <a:effectLst/>
              <a:latin typeface="Times"/>
              <a:ea typeface="ＭＳ 明朝"/>
              <a:cs typeface="Times New Roman"/>
            </a:endParaRP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000" b="1" kern="1200" dirty="0" err="1" smtClean="0">
                <a:solidFill>
                  <a:srgbClr val="000000"/>
                </a:solidFill>
                <a:effectLst/>
                <a:latin typeface="Wingdings"/>
                <a:ea typeface="ＭＳ 明朝"/>
                <a:cs typeface="Times New Roman"/>
              </a:rPr>
              <a:t>ê</a:t>
            </a:r>
            <a:endParaRPr lang="en-US" sz="1600" b="1" dirty="0">
              <a:effectLst/>
              <a:latin typeface="Times"/>
              <a:ea typeface="ＭＳ 明朝"/>
              <a:cs typeface="Times New Roman"/>
            </a:endParaRP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000" b="1" kern="1200" dirty="0" smtClean="0">
                <a:solidFill>
                  <a:srgbClr val="000000"/>
                </a:solidFill>
                <a:effectLst/>
                <a:latin typeface="Calibri"/>
                <a:ea typeface="ＭＳ 明朝"/>
                <a:cs typeface="Times New Roman"/>
              </a:rPr>
              <a:t>Test</a:t>
            </a:r>
            <a:r>
              <a:rPr lang="en-US" sz="2000" b="1" kern="1200" dirty="0" smtClean="0">
                <a:solidFill>
                  <a:srgbClr val="000000"/>
                </a:solidFill>
                <a:effectLst/>
                <a:latin typeface="Wingdings"/>
                <a:ea typeface="ＭＳ 明朝"/>
                <a:cs typeface="Times New Roman"/>
              </a:rPr>
              <a:t> </a:t>
            </a:r>
            <a:endParaRPr lang="en-US" sz="1600" b="1" dirty="0">
              <a:effectLst/>
              <a:latin typeface="Times"/>
              <a:ea typeface="ＭＳ 明朝"/>
              <a:cs typeface="Times New Roman"/>
            </a:endParaRPr>
          </a:p>
        </p:txBody>
      </p:sp>
      <p:grpSp>
        <p:nvGrpSpPr>
          <p:cNvPr id="26" name="Group 25"/>
          <p:cNvGrpSpPr/>
          <p:nvPr/>
        </p:nvGrpSpPr>
        <p:grpSpPr>
          <a:xfrm>
            <a:off x="4982985" y="4024086"/>
            <a:ext cx="2939142" cy="508000"/>
            <a:chOff x="4916714" y="3302000"/>
            <a:chExt cx="2939142" cy="508000"/>
          </a:xfrm>
        </p:grpSpPr>
        <p:sp>
          <p:nvSpPr>
            <p:cNvPr id="22" name="Hexagon 21"/>
            <p:cNvSpPr/>
            <p:nvPr/>
          </p:nvSpPr>
          <p:spPr>
            <a:xfrm>
              <a:off x="4916714" y="3302000"/>
              <a:ext cx="580572" cy="508000"/>
            </a:xfrm>
            <a:prstGeom prst="hexagon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100" b="1" dirty="0" smtClean="0"/>
                <a:t>STOP</a:t>
              </a:r>
              <a:endParaRPr lang="en-US" sz="600" b="1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5631457" y="3392715"/>
              <a:ext cx="22243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chemeClr val="tx1"/>
                  </a:solidFill>
                </a:rPr>
                <a:t>Acceptable Impact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23" name="Text Box 15"/>
          <p:cNvSpPr txBox="1"/>
          <p:nvPr/>
        </p:nvSpPr>
        <p:spPr>
          <a:xfrm>
            <a:off x="541060" y="3048000"/>
            <a:ext cx="2354540" cy="595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fontAlgn="base">
              <a:lnSpc>
                <a:spcPct val="80000"/>
              </a:lnSpc>
            </a:pPr>
            <a:r>
              <a:rPr lang="en-US" sz="2000" b="1" i="1" dirty="0" smtClean="0">
                <a:solidFill>
                  <a:srgbClr val="000000"/>
                </a:solidFill>
                <a:latin typeface="Calibri"/>
                <a:ea typeface="ＭＳ 明朝"/>
                <a:cs typeface="Times New Roman"/>
              </a:rPr>
              <a:t>Manage Risk During Development</a:t>
            </a:r>
          </a:p>
        </p:txBody>
      </p:sp>
      <p:sp>
        <p:nvSpPr>
          <p:cNvPr id="24" name="Text Box 19"/>
          <p:cNvSpPr txBox="1"/>
          <p:nvPr/>
        </p:nvSpPr>
        <p:spPr>
          <a:xfrm>
            <a:off x="518948" y="4876800"/>
            <a:ext cx="1958169" cy="595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fontAlgn="base">
              <a:lnSpc>
                <a:spcPct val="80000"/>
              </a:lnSpc>
            </a:pPr>
            <a:r>
              <a:rPr lang="en-US" sz="2000" b="1" i="1" dirty="0" smtClean="0">
                <a:solidFill>
                  <a:srgbClr val="000000"/>
                </a:solidFill>
                <a:latin typeface="Calibri"/>
                <a:ea typeface="ＭＳ 明朝"/>
                <a:cs typeface="Times New Roman"/>
              </a:rPr>
              <a:t>Operational Mitigation</a:t>
            </a:r>
            <a:endParaRPr lang="en-US" sz="1050" b="1" i="1" dirty="0">
              <a:solidFill>
                <a:srgbClr val="FFFFFF"/>
              </a:solidFill>
              <a:latin typeface="Times"/>
              <a:ea typeface="ＭＳ 明朝"/>
              <a:cs typeface="Times New Roman"/>
            </a:endParaRPr>
          </a:p>
        </p:txBody>
      </p:sp>
      <p:sp>
        <p:nvSpPr>
          <p:cNvPr id="27" name="Text Box 20"/>
          <p:cNvSpPr txBox="1"/>
          <p:nvPr/>
        </p:nvSpPr>
        <p:spPr>
          <a:xfrm>
            <a:off x="529919" y="5786735"/>
            <a:ext cx="1625769" cy="595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fontAlgn="base">
              <a:lnSpc>
                <a:spcPct val="80000"/>
              </a:lnSpc>
            </a:pPr>
            <a:r>
              <a:rPr lang="en-US" sz="2000" b="1" i="1" dirty="0" smtClean="0">
                <a:solidFill>
                  <a:srgbClr val="000000"/>
                </a:solidFill>
                <a:latin typeface="Calibri"/>
                <a:ea typeface="ＭＳ 明朝"/>
                <a:cs typeface="Times New Roman"/>
              </a:rPr>
              <a:t>Validate/Verify</a:t>
            </a:r>
            <a:endParaRPr lang="en-US" sz="1050" b="1" i="1" dirty="0">
              <a:solidFill>
                <a:srgbClr val="FFFFFF"/>
              </a:solidFill>
              <a:latin typeface="Times"/>
              <a:ea typeface="ＭＳ 明朝"/>
              <a:cs typeface="Times New Roman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530088" y="4038600"/>
            <a:ext cx="2156616" cy="5950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 fontAlgn="base">
              <a:lnSpc>
                <a:spcPct val="80000"/>
              </a:lnSpc>
            </a:pPr>
            <a:r>
              <a:rPr lang="en-US" sz="2000" b="1" i="1" dirty="0">
                <a:solidFill>
                  <a:srgbClr val="000000"/>
                </a:solidFill>
                <a:latin typeface="Calibri"/>
                <a:ea typeface="ＭＳ 明朝"/>
                <a:cs typeface="Times New Roman"/>
              </a:rPr>
              <a:t>Assess Deployment Risk</a:t>
            </a:r>
            <a:endParaRPr lang="en-US" sz="1050" b="1" i="1" dirty="0">
              <a:solidFill>
                <a:srgbClr val="FFFFFF"/>
              </a:solidFill>
              <a:latin typeface="Times"/>
              <a:ea typeface="ＭＳ 明朝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14652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30" grpId="0"/>
      <p:bldP spid="23" grpId="0"/>
      <p:bldP spid="24" grpId="0"/>
      <p:bldP spid="27" grpId="0"/>
      <p:bldP spid="2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/>
          <p:nvPr/>
        </p:nvSpPr>
        <p:spPr>
          <a:xfrm>
            <a:off x="414560" y="1132256"/>
            <a:ext cx="8729440" cy="315544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mtClean="0">
              <a:solidFill>
                <a:schemeClr val="tx1"/>
              </a:solidFill>
            </a:endParaRPr>
          </a:p>
        </p:txBody>
      </p:sp>
      <p:grpSp>
        <p:nvGrpSpPr>
          <p:cNvPr id="37" name="Group 36"/>
          <p:cNvGrpSpPr/>
          <p:nvPr/>
        </p:nvGrpSpPr>
        <p:grpSpPr>
          <a:xfrm>
            <a:off x="4203136" y="69105"/>
            <a:ext cx="1196423" cy="1447800"/>
            <a:chOff x="4203136" y="69105"/>
            <a:chExt cx="1196423" cy="1447800"/>
          </a:xfrm>
        </p:grpSpPr>
        <p:pic>
          <p:nvPicPr>
            <p:cNvPr id="31" name="Picture 30" descr="Microsoft PowerPointScreenSnapz001.png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203136" y="69105"/>
              <a:ext cx="1196423" cy="1447800"/>
            </a:xfrm>
            <a:prstGeom prst="rect">
              <a:avLst/>
            </a:prstGeom>
          </p:spPr>
        </p:pic>
        <p:sp>
          <p:nvSpPr>
            <p:cNvPr id="36" name="Rectangle 35"/>
            <p:cNvSpPr/>
            <p:nvPr/>
          </p:nvSpPr>
          <p:spPr>
            <a:xfrm>
              <a:off x="4203136" y="1066800"/>
              <a:ext cx="1164285" cy="45010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80000"/>
                </a:lnSpc>
              </a:pPr>
              <a:r>
                <a:rPr lang="en-US" sz="1600" b="1" dirty="0" smtClean="0">
                  <a:solidFill>
                    <a:schemeClr val="tx1"/>
                  </a:solidFill>
                </a:rPr>
                <a:t>Known Threat Actors</a:t>
              </a:r>
            </a:p>
          </p:txBody>
        </p:sp>
      </p:grpSp>
      <p:sp>
        <p:nvSpPr>
          <p:cNvPr id="30" name="Pie 29"/>
          <p:cNvSpPr/>
          <p:nvPr/>
        </p:nvSpPr>
        <p:spPr>
          <a:xfrm rot="5400000">
            <a:off x="4090816" y="5854445"/>
            <a:ext cx="1385187" cy="1231522"/>
          </a:xfrm>
          <a:prstGeom prst="pie">
            <a:avLst>
              <a:gd name="adj1" fmla="val 5383148"/>
              <a:gd name="adj2" fmla="val 16205460"/>
            </a:avLst>
          </a:prstGeom>
          <a:gradFill flip="none" rotWithShape="1">
            <a:gsLst>
              <a:gs pos="0">
                <a:srgbClr val="992F2D"/>
              </a:gs>
              <a:gs pos="100000">
                <a:srgbClr val="992F2D"/>
              </a:gs>
              <a:gs pos="50000">
                <a:schemeClr val="bg1"/>
              </a:gs>
            </a:gsLst>
            <a:path path="circle">
              <a:fillToRect l="50000" t="50000" r="50000" b="50000"/>
            </a:path>
            <a:tileRect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91440" tIns="0" rIns="91440" bIns="0" rtlCol="0" anchor="ctr">
            <a:normAutofit/>
          </a:bodyPr>
          <a:lstStyle/>
          <a:p>
            <a:pPr algn="ctr"/>
            <a:r>
              <a:rPr lang="en-US" sz="900" b="1" dirty="0" smtClean="0">
                <a:solidFill>
                  <a:schemeClr val="tx1"/>
                </a:solidFill>
              </a:rPr>
              <a:t>Mission</a:t>
            </a:r>
          </a:p>
          <a:p>
            <a:pPr algn="ctr"/>
            <a:r>
              <a:rPr lang="en-US" sz="900" b="1" dirty="0" smtClean="0">
                <a:solidFill>
                  <a:schemeClr val="tx1"/>
                </a:solidFill>
              </a:rPr>
              <a:t>Critical Assets and Functions</a:t>
            </a:r>
          </a:p>
          <a:p>
            <a:pPr algn="ctr"/>
            <a:endParaRPr lang="en-US" sz="900" b="1" dirty="0">
              <a:solidFill>
                <a:schemeClr val="tx1"/>
              </a:solidFill>
            </a:endParaRPr>
          </a:p>
          <a:p>
            <a:pPr algn="ctr"/>
            <a:endParaRPr lang="en-US" sz="900" b="1" dirty="0" smtClean="0">
              <a:solidFill>
                <a:schemeClr val="tx1"/>
              </a:solidFill>
            </a:endParaRPr>
          </a:p>
          <a:p>
            <a:pPr algn="ctr"/>
            <a:endParaRPr lang="en-US" sz="900" b="1" dirty="0">
              <a:solidFill>
                <a:schemeClr val="tx1"/>
              </a:solidFill>
            </a:endParaRPr>
          </a:p>
          <a:p>
            <a:pPr algn="ctr"/>
            <a:endParaRPr lang="en-US" sz="900" b="1" dirty="0" smtClean="0">
              <a:solidFill>
                <a:schemeClr val="tx1"/>
              </a:solidFill>
            </a:endParaRPr>
          </a:p>
        </p:txBody>
      </p:sp>
      <p:grpSp>
        <p:nvGrpSpPr>
          <p:cNvPr id="35" name="Group 34"/>
          <p:cNvGrpSpPr/>
          <p:nvPr/>
        </p:nvGrpSpPr>
        <p:grpSpPr>
          <a:xfrm>
            <a:off x="414560" y="69105"/>
            <a:ext cx="8729440" cy="6699539"/>
            <a:chOff x="414560" y="76200"/>
            <a:chExt cx="8729440" cy="6699539"/>
          </a:xfrm>
        </p:grpSpPr>
        <p:pic>
          <p:nvPicPr>
            <p:cNvPr id="4" name="Picture 3" descr="Security_Services_lg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14560" y="76200"/>
              <a:ext cx="8729440" cy="6429375"/>
            </a:xfrm>
            <a:prstGeom prst="rect">
              <a:avLst/>
            </a:prstGeom>
          </p:spPr>
        </p:pic>
        <p:sp>
          <p:nvSpPr>
            <p:cNvPr id="34" name="Rectangle 33"/>
            <p:cNvSpPr/>
            <p:nvPr/>
          </p:nvSpPr>
          <p:spPr>
            <a:xfrm>
              <a:off x="533400" y="6560295"/>
              <a:ext cx="2533790" cy="215444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>
              <a:spAutoFit/>
            </a:bodyPr>
            <a:lstStyle/>
            <a:p>
              <a:r>
                <a:rPr lang="en-US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© </a:t>
              </a:r>
              <a:r>
                <a:rPr lang="en-US" altLang="en-US" sz="8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2014 Northrup Grumman.  All rights reserved.        </a:t>
              </a:r>
              <a:endParaRPr lang="en-US" sz="800" dirty="0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5367422" y="4013918"/>
            <a:ext cx="3676078" cy="2575844"/>
            <a:chOff x="5367422" y="4013918"/>
            <a:chExt cx="3676078" cy="2575844"/>
          </a:xfrm>
        </p:grpSpPr>
        <p:sp>
          <p:nvSpPr>
            <p:cNvPr id="6" name="Oval 5"/>
            <p:cNvSpPr/>
            <p:nvPr/>
          </p:nvSpPr>
          <p:spPr>
            <a:xfrm rot="20881485" flipH="1">
              <a:off x="8391260" y="4013918"/>
              <a:ext cx="652240" cy="2575844"/>
            </a:xfrm>
            <a:prstGeom prst="ellipse">
              <a:avLst/>
            </a:prstGeom>
            <a:noFill/>
            <a:ln w="57150" cmpd="sng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mtClean="0">
                <a:solidFill>
                  <a:schemeClr val="tx1"/>
                </a:solidFill>
              </a:endParaRPr>
            </a:p>
          </p:txBody>
        </p:sp>
        <p:sp>
          <p:nvSpPr>
            <p:cNvPr id="17" name="Oval 16"/>
            <p:cNvSpPr/>
            <p:nvPr/>
          </p:nvSpPr>
          <p:spPr>
            <a:xfrm rot="5400000">
              <a:off x="5488382" y="6030740"/>
              <a:ext cx="258057" cy="499978"/>
            </a:xfrm>
            <a:prstGeom prst="ellipse">
              <a:avLst/>
            </a:prstGeom>
            <a:noFill/>
            <a:ln w="57150" cmpd="sng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mtClean="0">
                <a:solidFill>
                  <a:schemeClr val="tx1"/>
                </a:solidFill>
              </a:endParaRPr>
            </a:p>
          </p:txBody>
        </p:sp>
        <p:sp>
          <p:nvSpPr>
            <p:cNvPr id="18" name="Oval 17"/>
            <p:cNvSpPr/>
            <p:nvPr/>
          </p:nvSpPr>
          <p:spPr>
            <a:xfrm rot="5400000">
              <a:off x="6538470" y="5785432"/>
              <a:ext cx="258059" cy="990600"/>
            </a:xfrm>
            <a:prstGeom prst="ellipse">
              <a:avLst/>
            </a:prstGeom>
            <a:noFill/>
            <a:ln w="57150" cmpd="sng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mtClean="0">
                <a:solidFill>
                  <a:schemeClr val="tx1"/>
                </a:solidFill>
              </a:endParaRPr>
            </a:p>
          </p:txBody>
        </p:sp>
        <p:sp>
          <p:nvSpPr>
            <p:cNvPr id="19" name="Oval 18"/>
            <p:cNvSpPr/>
            <p:nvPr/>
          </p:nvSpPr>
          <p:spPr>
            <a:xfrm rot="5400000">
              <a:off x="6888332" y="5330911"/>
              <a:ext cx="927150" cy="863268"/>
            </a:xfrm>
            <a:prstGeom prst="ellipse">
              <a:avLst/>
            </a:prstGeom>
            <a:noFill/>
            <a:ln w="57150" cmpd="sng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mtClean="0">
                <a:solidFill>
                  <a:schemeClr val="tx1"/>
                </a:solidFill>
              </a:endParaRPr>
            </a:p>
          </p:txBody>
        </p:sp>
        <p:sp>
          <p:nvSpPr>
            <p:cNvPr id="20" name="Oval 19"/>
            <p:cNvSpPr/>
            <p:nvPr/>
          </p:nvSpPr>
          <p:spPr>
            <a:xfrm rot="5400000">
              <a:off x="7898853" y="4141800"/>
              <a:ext cx="464549" cy="1143000"/>
            </a:xfrm>
            <a:prstGeom prst="ellipse">
              <a:avLst/>
            </a:prstGeom>
            <a:noFill/>
            <a:ln w="57150" cmpd="sng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mtClean="0">
                <a:solidFill>
                  <a:schemeClr val="tx1"/>
                </a:solidFill>
              </a:endParaRPr>
            </a:p>
          </p:txBody>
        </p:sp>
        <p:sp>
          <p:nvSpPr>
            <p:cNvPr id="21" name="Oval 20"/>
            <p:cNvSpPr/>
            <p:nvPr/>
          </p:nvSpPr>
          <p:spPr>
            <a:xfrm rot="5400000">
              <a:off x="7912885" y="4700606"/>
              <a:ext cx="589627" cy="1143000"/>
            </a:xfrm>
            <a:prstGeom prst="ellipse">
              <a:avLst/>
            </a:prstGeom>
            <a:noFill/>
            <a:ln w="57150" cmpd="sng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mtClean="0">
                <a:solidFill>
                  <a:schemeClr val="tx1"/>
                </a:solidFill>
              </a:endParaRPr>
            </a:p>
          </p:txBody>
        </p:sp>
        <p:sp>
          <p:nvSpPr>
            <p:cNvPr id="23" name="Oval 22"/>
            <p:cNvSpPr/>
            <p:nvPr/>
          </p:nvSpPr>
          <p:spPr>
            <a:xfrm rot="5400000">
              <a:off x="6105986" y="4521244"/>
              <a:ext cx="589627" cy="914400"/>
            </a:xfrm>
            <a:prstGeom prst="ellipse">
              <a:avLst/>
            </a:prstGeom>
            <a:noFill/>
            <a:ln w="57150" cmpd="sng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mtClean="0">
                <a:solidFill>
                  <a:schemeClr val="tx1"/>
                </a:solidFill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549027" y="2720920"/>
            <a:ext cx="4818395" cy="3251716"/>
            <a:chOff x="549027" y="2720920"/>
            <a:chExt cx="4818395" cy="3251716"/>
          </a:xfrm>
        </p:grpSpPr>
        <p:sp>
          <p:nvSpPr>
            <p:cNvPr id="5" name="Oval 4"/>
            <p:cNvSpPr/>
            <p:nvPr/>
          </p:nvSpPr>
          <p:spPr>
            <a:xfrm rot="872200">
              <a:off x="549027" y="4496531"/>
              <a:ext cx="386813" cy="1476105"/>
            </a:xfrm>
            <a:prstGeom prst="ellipse">
              <a:avLst/>
            </a:prstGeom>
            <a:noFill/>
            <a:ln w="57150" cmpd="sng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mtClean="0">
                <a:solidFill>
                  <a:schemeClr val="tx1"/>
                </a:solidFill>
              </a:endParaRPr>
            </a:p>
          </p:txBody>
        </p:sp>
        <p:sp>
          <p:nvSpPr>
            <p:cNvPr id="7" name="Oval 6"/>
            <p:cNvSpPr/>
            <p:nvPr/>
          </p:nvSpPr>
          <p:spPr>
            <a:xfrm rot="5400000">
              <a:off x="1337121" y="3478617"/>
              <a:ext cx="400033" cy="627888"/>
            </a:xfrm>
            <a:prstGeom prst="ellipse">
              <a:avLst/>
            </a:prstGeom>
            <a:noFill/>
            <a:ln w="57150" cmpd="sng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mtClean="0">
                <a:solidFill>
                  <a:schemeClr val="tx1"/>
                </a:solidFill>
              </a:endParaRPr>
            </a:p>
          </p:txBody>
        </p:sp>
        <p:sp>
          <p:nvSpPr>
            <p:cNvPr id="9" name="Oval 8"/>
            <p:cNvSpPr/>
            <p:nvPr/>
          </p:nvSpPr>
          <p:spPr>
            <a:xfrm rot="5400000">
              <a:off x="2234905" y="3389789"/>
              <a:ext cx="353067" cy="815921"/>
            </a:xfrm>
            <a:prstGeom prst="ellipse">
              <a:avLst/>
            </a:prstGeom>
            <a:noFill/>
            <a:ln w="57150" cmpd="sng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mtClean="0">
                <a:solidFill>
                  <a:schemeClr val="tx1"/>
                </a:solidFill>
              </a:endParaRPr>
            </a:p>
          </p:txBody>
        </p:sp>
        <p:sp>
          <p:nvSpPr>
            <p:cNvPr id="10" name="Oval 9"/>
            <p:cNvSpPr/>
            <p:nvPr/>
          </p:nvSpPr>
          <p:spPr>
            <a:xfrm rot="3506197">
              <a:off x="1726404" y="3979886"/>
              <a:ext cx="561108" cy="610058"/>
            </a:xfrm>
            <a:prstGeom prst="ellipse">
              <a:avLst/>
            </a:prstGeom>
            <a:noFill/>
            <a:ln w="57150" cmpd="sng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mtClean="0">
                <a:solidFill>
                  <a:schemeClr val="tx1"/>
                </a:solidFill>
              </a:endParaRPr>
            </a:p>
          </p:txBody>
        </p:sp>
        <p:sp>
          <p:nvSpPr>
            <p:cNvPr id="11" name="Oval 10"/>
            <p:cNvSpPr/>
            <p:nvPr/>
          </p:nvSpPr>
          <p:spPr>
            <a:xfrm rot="3506197">
              <a:off x="2284488" y="4351526"/>
              <a:ext cx="561108" cy="610058"/>
            </a:xfrm>
            <a:prstGeom prst="ellipse">
              <a:avLst/>
            </a:prstGeom>
            <a:noFill/>
            <a:ln w="57150" cmpd="sng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mtClean="0">
                <a:solidFill>
                  <a:schemeClr val="tx1"/>
                </a:solidFill>
              </a:endParaRPr>
            </a:p>
          </p:txBody>
        </p:sp>
        <p:sp>
          <p:nvSpPr>
            <p:cNvPr id="12" name="Oval 11"/>
            <p:cNvSpPr/>
            <p:nvPr/>
          </p:nvSpPr>
          <p:spPr>
            <a:xfrm rot="3506197">
              <a:off x="2663086" y="3834836"/>
              <a:ext cx="561108" cy="610058"/>
            </a:xfrm>
            <a:prstGeom prst="ellipse">
              <a:avLst/>
            </a:prstGeom>
            <a:noFill/>
            <a:ln w="57150" cmpd="sng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mtClean="0">
                <a:solidFill>
                  <a:schemeClr val="tx1"/>
                </a:solidFill>
              </a:endParaRPr>
            </a:p>
          </p:txBody>
        </p:sp>
        <p:sp>
          <p:nvSpPr>
            <p:cNvPr id="13" name="Oval 12"/>
            <p:cNvSpPr/>
            <p:nvPr/>
          </p:nvSpPr>
          <p:spPr>
            <a:xfrm rot="5400000">
              <a:off x="4563647" y="2907746"/>
              <a:ext cx="464549" cy="1143000"/>
            </a:xfrm>
            <a:prstGeom prst="ellipse">
              <a:avLst/>
            </a:prstGeom>
            <a:noFill/>
            <a:ln w="57150" cmpd="sng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mtClean="0">
                <a:solidFill>
                  <a:schemeClr val="tx1"/>
                </a:solidFill>
              </a:endParaRPr>
            </a:p>
          </p:txBody>
        </p:sp>
        <p:sp>
          <p:nvSpPr>
            <p:cNvPr id="14" name="Oval 13"/>
            <p:cNvSpPr/>
            <p:nvPr/>
          </p:nvSpPr>
          <p:spPr>
            <a:xfrm rot="5400000">
              <a:off x="3705294" y="2082816"/>
              <a:ext cx="304800" cy="1581007"/>
            </a:xfrm>
            <a:prstGeom prst="ellipse">
              <a:avLst/>
            </a:prstGeom>
            <a:noFill/>
            <a:ln w="57150" cmpd="sng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mtClean="0">
                <a:solidFill>
                  <a:schemeClr val="tx1"/>
                </a:solidFill>
              </a:endParaRPr>
            </a:p>
          </p:txBody>
        </p:sp>
        <p:sp>
          <p:nvSpPr>
            <p:cNvPr id="15" name="Oval 14"/>
            <p:cNvSpPr/>
            <p:nvPr/>
          </p:nvSpPr>
          <p:spPr>
            <a:xfrm rot="5400000">
              <a:off x="3044817" y="2663818"/>
              <a:ext cx="304800" cy="920765"/>
            </a:xfrm>
            <a:prstGeom prst="ellipse">
              <a:avLst/>
            </a:prstGeom>
            <a:noFill/>
            <a:ln w="57150" cmpd="sng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mtClean="0">
                <a:solidFill>
                  <a:schemeClr val="tx1"/>
                </a:solidFill>
              </a:endParaRPr>
            </a:p>
          </p:txBody>
        </p:sp>
        <p:sp>
          <p:nvSpPr>
            <p:cNvPr id="16" name="Oval 15"/>
            <p:cNvSpPr/>
            <p:nvPr/>
          </p:nvSpPr>
          <p:spPr>
            <a:xfrm rot="5400000">
              <a:off x="2604765" y="3008046"/>
              <a:ext cx="353067" cy="815921"/>
            </a:xfrm>
            <a:prstGeom prst="ellipse">
              <a:avLst/>
            </a:prstGeom>
            <a:noFill/>
            <a:ln w="57150" cmpd="sng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mtClean="0">
                <a:solidFill>
                  <a:schemeClr val="tx1"/>
                </a:solidFill>
              </a:endParaRPr>
            </a:p>
          </p:txBody>
        </p:sp>
        <p:sp>
          <p:nvSpPr>
            <p:cNvPr id="22" name="Oval 21"/>
            <p:cNvSpPr/>
            <p:nvPr/>
          </p:nvSpPr>
          <p:spPr>
            <a:xfrm rot="5400000">
              <a:off x="4648396" y="4007851"/>
              <a:ext cx="258057" cy="499978"/>
            </a:xfrm>
            <a:prstGeom prst="ellipse">
              <a:avLst/>
            </a:prstGeom>
            <a:noFill/>
            <a:ln w="57150" cmpd="sng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mtClean="0">
                <a:solidFill>
                  <a:schemeClr val="tx1"/>
                </a:solidFill>
              </a:endParaRPr>
            </a:p>
          </p:txBody>
        </p:sp>
        <p:sp>
          <p:nvSpPr>
            <p:cNvPr id="24" name="Oval 23"/>
            <p:cNvSpPr/>
            <p:nvPr/>
          </p:nvSpPr>
          <p:spPr>
            <a:xfrm rot="5400000">
              <a:off x="2045203" y="2635576"/>
              <a:ext cx="400033" cy="627888"/>
            </a:xfrm>
            <a:prstGeom prst="ellipse">
              <a:avLst/>
            </a:prstGeom>
            <a:noFill/>
            <a:ln w="57150" cmpd="sng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mtClean="0">
                <a:solidFill>
                  <a:schemeClr val="tx1"/>
                </a:solidFill>
              </a:endParaRPr>
            </a:p>
          </p:txBody>
        </p:sp>
      </p:grpSp>
      <p:sp>
        <p:nvSpPr>
          <p:cNvPr id="32" name="Rectangle 31"/>
          <p:cNvSpPr/>
          <p:nvPr/>
        </p:nvSpPr>
        <p:spPr>
          <a:xfrm>
            <a:off x="457200" y="809091"/>
            <a:ext cx="1031465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80000"/>
              </a:lnSpc>
            </a:pPr>
            <a:r>
              <a:rPr lang="en-US" b="1" dirty="0" smtClean="0">
                <a:solidFill>
                  <a:srgbClr val="FF0000"/>
                </a:solidFill>
                <a:ea typeface="ＭＳ 明朝"/>
                <a:cs typeface="Times New Roman"/>
              </a:rPr>
              <a:t>Prevent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6801951" y="773668"/>
            <a:ext cx="23132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ea typeface="ＭＳ 明朝"/>
                <a:cs typeface="Times New Roman"/>
              </a:rPr>
              <a:t>Monitor &amp; </a:t>
            </a:r>
            <a:r>
              <a:rPr lang="en-US" b="1" dirty="0" smtClean="0">
                <a:solidFill>
                  <a:srgbClr val="FF0000"/>
                </a:solidFill>
                <a:ea typeface="ＭＳ 明朝"/>
                <a:cs typeface="Times New Roman"/>
              </a:rPr>
              <a:t>Respond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457200" y="304800"/>
            <a:ext cx="2784236" cy="5447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80000"/>
              </a:lnSpc>
            </a:pPr>
            <a:r>
              <a:rPr lang="en-US" b="1" dirty="0" smtClean="0">
                <a:solidFill>
                  <a:srgbClr val="FF0000"/>
                </a:solidFill>
                <a:ea typeface="ＭＳ 明朝"/>
                <a:cs typeface="Times New Roman"/>
              </a:rPr>
              <a:t>Deny, Disrupt, Degrade,</a:t>
            </a:r>
          </a:p>
          <a:p>
            <a:pPr>
              <a:lnSpc>
                <a:spcPct val="80000"/>
              </a:lnSpc>
            </a:pPr>
            <a:r>
              <a:rPr lang="en-US" b="1" dirty="0" smtClean="0">
                <a:solidFill>
                  <a:srgbClr val="FF0000"/>
                </a:solidFill>
                <a:ea typeface="ＭＳ 明朝"/>
                <a:cs typeface="Times New Roman"/>
              </a:rPr>
              <a:t>and Deceive</a:t>
            </a:r>
          </a:p>
        </p:txBody>
      </p:sp>
      <p:sp>
        <p:nvSpPr>
          <p:cNvPr id="39" name="Rectangle 38"/>
          <p:cNvSpPr/>
          <p:nvPr/>
        </p:nvSpPr>
        <p:spPr>
          <a:xfrm>
            <a:off x="8224929" y="392668"/>
            <a:ext cx="8902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ea typeface="ＭＳ 明朝"/>
                <a:cs typeface="Times New Roman"/>
              </a:rPr>
              <a:t>Detect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457200" y="0"/>
            <a:ext cx="2159566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80000"/>
              </a:lnSpc>
            </a:pPr>
            <a:r>
              <a:rPr lang="en-US" b="1" dirty="0">
                <a:solidFill>
                  <a:srgbClr val="FF0000"/>
                </a:solidFill>
                <a:ea typeface="ＭＳ 明朝"/>
                <a:cs typeface="Times New Roman"/>
              </a:rPr>
              <a:t>Block from Attack</a:t>
            </a:r>
          </a:p>
        </p:txBody>
      </p:sp>
      <p:sp>
        <p:nvSpPr>
          <p:cNvPr id="8" name="Rectangle 7"/>
          <p:cNvSpPr/>
          <p:nvPr/>
        </p:nvSpPr>
        <p:spPr>
          <a:xfrm>
            <a:off x="6309629" y="5451"/>
            <a:ext cx="2805538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b="1" dirty="0">
                <a:solidFill>
                  <a:srgbClr val="FF0000"/>
                </a:solidFill>
                <a:ea typeface="ＭＳ 明朝"/>
                <a:cs typeface="Times New Roman"/>
              </a:rPr>
              <a:t>Alarm for Attack/Exploit</a:t>
            </a:r>
          </a:p>
        </p:txBody>
      </p:sp>
    </p:spTree>
    <p:extLst>
      <p:ext uri="{BB962C8B-B14F-4D97-AF65-F5344CB8AC3E}">
        <p14:creationId xmlns:p14="http://schemas.microsoft.com/office/powerpoint/2010/main" val="1756274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2" grpId="1"/>
      <p:bldP spid="38" grpId="0"/>
      <p:bldP spid="33" grpId="0"/>
      <p:bldP spid="33" grpId="1"/>
      <p:bldP spid="39" grpId="0"/>
      <p:bldP spid="3" grpId="0"/>
      <p:bldP spid="3" grpId="1"/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686800" cy="790933"/>
          </a:xfrm>
        </p:spPr>
        <p:txBody>
          <a:bodyPr>
            <a:noAutofit/>
          </a:bodyPr>
          <a:lstStyle/>
          <a:p>
            <a:pPr lvl="0">
              <a:lnSpc>
                <a:spcPct val="80000"/>
              </a:lnSpc>
            </a:pPr>
            <a:r>
              <a:rPr lang="en-US" b="1" kern="0" dirty="0" smtClean="0">
                <a:latin typeface="Arial"/>
                <a:cs typeface="Arial"/>
              </a:rPr>
              <a:t>Prioritizing by Technical Impacts:</a:t>
            </a:r>
            <a:br>
              <a:rPr lang="en-US" b="1" kern="0" dirty="0" smtClean="0">
                <a:latin typeface="Arial"/>
                <a:cs typeface="Arial"/>
              </a:rPr>
            </a:br>
            <a:r>
              <a:rPr lang="en-US" kern="0" dirty="0" smtClean="0">
                <a:latin typeface="Arial"/>
                <a:cs typeface="Arial"/>
              </a:rPr>
              <a:t>CWE’s </a:t>
            </a:r>
            <a:r>
              <a:rPr lang="en-US" b="1" kern="0" dirty="0" smtClean="0">
                <a:latin typeface="Arial"/>
                <a:cs typeface="Arial"/>
              </a:rPr>
              <a:t>Common Consequences</a:t>
            </a:r>
            <a:endParaRPr lang="en-US" dirty="0">
              <a:latin typeface="Arial"/>
              <a:cs typeface="Arial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09600" y="914400"/>
            <a:ext cx="8534400" cy="5638800"/>
            <a:chOff x="609600" y="762000"/>
            <a:chExt cx="7207349" cy="4495800"/>
          </a:xfrm>
        </p:grpSpPr>
        <p:pic>
          <p:nvPicPr>
            <p:cNvPr id="3" name="Picture 2" descr="FirefoxScreenSnapz001.jpg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09600" y="762000"/>
              <a:ext cx="7207349" cy="44958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5" name="Picture 4" descr="FirefoxScreenSnapz002.jpg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524000" y="2337122"/>
              <a:ext cx="6268684" cy="2920678"/>
            </a:xfrm>
            <a:prstGeom prst="rect">
              <a:avLst/>
            </a:prstGeom>
          </p:spPr>
        </p:pic>
      </p:grpSp>
      <p:sp>
        <p:nvSpPr>
          <p:cNvPr id="4" name="Oval 3"/>
          <p:cNvSpPr/>
          <p:nvPr/>
        </p:nvSpPr>
        <p:spPr>
          <a:xfrm>
            <a:off x="1370347" y="4099483"/>
            <a:ext cx="3175193" cy="445596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 b="1">
              <a:solidFill>
                <a:srgbClr val="FFFFFF"/>
              </a:solidFill>
              <a:latin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1246169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9100" y="1511449"/>
            <a:ext cx="8724900" cy="5126038"/>
          </a:xfrm>
        </p:spPr>
        <p:txBody>
          <a:bodyPr>
            <a:normAutofit/>
          </a:bodyPr>
          <a:lstStyle/>
          <a:p>
            <a:pPr marL="514350" indent="-514350" defTabSz="914400" fontAlgn="base">
              <a:lnSpc>
                <a:spcPts val="1700"/>
              </a:lnSpc>
              <a:spcBef>
                <a:spcPts val="0"/>
              </a:spcBef>
              <a:spcAft>
                <a:spcPts val="2600"/>
              </a:spcAft>
              <a:buClr>
                <a:srgbClr val="FDAA03"/>
              </a:buClr>
              <a:buSzPct val="100000"/>
              <a:buFont typeface="+mj-lt"/>
              <a:buAutoNum type="arabicPeriod"/>
              <a:defRPr/>
            </a:pPr>
            <a:r>
              <a:rPr lang="en-US" sz="3200" b="1" kern="0" dirty="0">
                <a:latin typeface="Arial" pitchFamily="34" charset="0"/>
                <a:cs typeface="Arial" pitchFamily="34" charset="0"/>
              </a:rPr>
              <a:t>Modify data</a:t>
            </a:r>
          </a:p>
          <a:p>
            <a:pPr marL="514350" indent="-514350" defTabSz="914400" fontAlgn="base">
              <a:lnSpc>
                <a:spcPts val="1700"/>
              </a:lnSpc>
              <a:spcBef>
                <a:spcPts val="0"/>
              </a:spcBef>
              <a:spcAft>
                <a:spcPts val="2600"/>
              </a:spcAft>
              <a:buClr>
                <a:srgbClr val="FDAA03"/>
              </a:buClr>
              <a:buSzPct val="100000"/>
              <a:buFont typeface="+mj-lt"/>
              <a:buAutoNum type="arabicPeriod"/>
              <a:defRPr/>
            </a:pPr>
            <a:r>
              <a:rPr lang="en-US" sz="3200" b="1" kern="0" dirty="0">
                <a:latin typeface="Arial" pitchFamily="34" charset="0"/>
                <a:cs typeface="Arial" pitchFamily="34" charset="0"/>
              </a:rPr>
              <a:t>Read data</a:t>
            </a:r>
          </a:p>
          <a:p>
            <a:pPr marL="514350" indent="-514350" defTabSz="914400" fontAlgn="base">
              <a:lnSpc>
                <a:spcPts val="1700"/>
              </a:lnSpc>
              <a:spcBef>
                <a:spcPts val="0"/>
              </a:spcBef>
              <a:spcAft>
                <a:spcPts val="2600"/>
              </a:spcAft>
              <a:buClr>
                <a:srgbClr val="FDAA03"/>
              </a:buClr>
              <a:buSzPct val="100000"/>
              <a:buFont typeface="+mj-lt"/>
              <a:buAutoNum type="arabicPeriod"/>
              <a:defRPr/>
            </a:pPr>
            <a:r>
              <a:rPr lang="en-US" sz="3200" b="1" kern="0" dirty="0" err="1">
                <a:latin typeface="Arial" pitchFamily="34" charset="0"/>
                <a:cs typeface="Arial" pitchFamily="34" charset="0"/>
              </a:rPr>
              <a:t>DoS</a:t>
            </a:r>
            <a:r>
              <a:rPr lang="en-US" sz="3200" b="1" kern="0" dirty="0">
                <a:latin typeface="Arial" pitchFamily="34" charset="0"/>
                <a:cs typeface="Arial" pitchFamily="34" charset="0"/>
              </a:rPr>
              <a:t>: unreliable execution</a:t>
            </a:r>
          </a:p>
          <a:p>
            <a:pPr marL="514350" indent="-514350">
              <a:lnSpc>
                <a:spcPts val="1700"/>
              </a:lnSpc>
              <a:spcBef>
                <a:spcPts val="0"/>
              </a:spcBef>
              <a:spcAft>
                <a:spcPts val="2600"/>
              </a:spcAft>
              <a:buClr>
                <a:srgbClr val="FDAA03"/>
              </a:buClr>
              <a:buSzPct val="100000"/>
              <a:buFont typeface="+mj-lt"/>
              <a:buAutoNum type="arabicPeriod"/>
              <a:defRPr/>
            </a:pPr>
            <a:r>
              <a:rPr lang="en-US" sz="3200" b="1" kern="0" dirty="0" err="1">
                <a:latin typeface="Arial" pitchFamily="34" charset="0"/>
                <a:cs typeface="Arial" pitchFamily="34" charset="0"/>
              </a:rPr>
              <a:t>DoS</a:t>
            </a:r>
            <a:r>
              <a:rPr lang="en-US" sz="3200" b="1" kern="0" dirty="0">
                <a:latin typeface="Arial" pitchFamily="34" charset="0"/>
                <a:cs typeface="Arial" pitchFamily="34" charset="0"/>
              </a:rPr>
              <a:t>: resource consumption</a:t>
            </a:r>
          </a:p>
          <a:p>
            <a:pPr marL="514350" lvl="0" indent="-514350">
              <a:lnSpc>
                <a:spcPts val="1700"/>
              </a:lnSpc>
              <a:spcBef>
                <a:spcPts val="0"/>
              </a:spcBef>
              <a:spcAft>
                <a:spcPts val="2600"/>
              </a:spcAft>
              <a:buClr>
                <a:srgbClr val="FDAA03"/>
              </a:buClr>
              <a:buSzPct val="100000"/>
              <a:buFont typeface="+mj-lt"/>
              <a:buAutoNum type="arabicPeriod"/>
              <a:defRPr/>
            </a:pPr>
            <a:r>
              <a:rPr lang="en-US" sz="3200" b="1" kern="0" dirty="0" smtClean="0">
                <a:latin typeface="Arial" pitchFamily="34" charset="0"/>
                <a:cs typeface="Arial" pitchFamily="34" charset="0"/>
              </a:rPr>
              <a:t>Execute </a:t>
            </a:r>
            <a:r>
              <a:rPr lang="en-US" sz="3200" b="1" kern="0" dirty="0">
                <a:latin typeface="Arial" pitchFamily="34" charset="0"/>
                <a:cs typeface="Arial" pitchFamily="34" charset="0"/>
              </a:rPr>
              <a:t>unauthorized code or commands</a:t>
            </a:r>
          </a:p>
          <a:p>
            <a:pPr marL="514350" lvl="0" indent="-514350">
              <a:lnSpc>
                <a:spcPts val="1700"/>
              </a:lnSpc>
              <a:spcBef>
                <a:spcPts val="0"/>
              </a:spcBef>
              <a:spcAft>
                <a:spcPts val="2600"/>
              </a:spcAft>
              <a:buClr>
                <a:srgbClr val="FDAA03"/>
              </a:buClr>
              <a:buSzPct val="100000"/>
              <a:buFont typeface="+mj-lt"/>
              <a:buAutoNum type="arabicPeriod"/>
              <a:defRPr/>
            </a:pPr>
            <a:r>
              <a:rPr lang="en-US" sz="3200" b="1" kern="0" dirty="0" smtClean="0">
                <a:latin typeface="Arial" pitchFamily="34" charset="0"/>
                <a:cs typeface="Arial" pitchFamily="34" charset="0"/>
              </a:rPr>
              <a:t>Gain </a:t>
            </a:r>
            <a:r>
              <a:rPr lang="en-US" sz="3200" b="1" kern="0" dirty="0">
                <a:latin typeface="Arial" pitchFamily="34" charset="0"/>
                <a:cs typeface="Arial" pitchFamily="34" charset="0"/>
              </a:rPr>
              <a:t>privileges / assume identity</a:t>
            </a:r>
          </a:p>
          <a:p>
            <a:pPr marL="514350" lvl="0" indent="-514350">
              <a:lnSpc>
                <a:spcPts val="1700"/>
              </a:lnSpc>
              <a:spcBef>
                <a:spcPts val="0"/>
              </a:spcBef>
              <a:spcAft>
                <a:spcPts val="2600"/>
              </a:spcAft>
              <a:buClr>
                <a:srgbClr val="FDAA03"/>
              </a:buClr>
              <a:buSzPct val="100000"/>
              <a:buFont typeface="+mj-lt"/>
              <a:buAutoNum type="arabicPeriod"/>
              <a:defRPr/>
            </a:pPr>
            <a:r>
              <a:rPr lang="en-US" sz="3200" b="1" kern="0" dirty="0" smtClean="0">
                <a:latin typeface="Arial" pitchFamily="34" charset="0"/>
                <a:cs typeface="Arial" pitchFamily="34" charset="0"/>
              </a:rPr>
              <a:t>Bypass </a:t>
            </a:r>
            <a:r>
              <a:rPr lang="en-US" sz="3200" b="1" kern="0" dirty="0">
                <a:latin typeface="Arial" pitchFamily="34" charset="0"/>
                <a:cs typeface="Arial" pitchFamily="34" charset="0"/>
              </a:rPr>
              <a:t>protection mechanism</a:t>
            </a:r>
          </a:p>
          <a:p>
            <a:pPr marL="514350" lvl="0" indent="-514350">
              <a:lnSpc>
                <a:spcPts val="1700"/>
              </a:lnSpc>
              <a:spcBef>
                <a:spcPts val="0"/>
              </a:spcBef>
              <a:spcAft>
                <a:spcPts val="2600"/>
              </a:spcAft>
              <a:buClr>
                <a:srgbClr val="FDAA03"/>
              </a:buClr>
              <a:buSzPct val="100000"/>
              <a:buFont typeface="+mj-lt"/>
              <a:buAutoNum type="arabicPeriod"/>
              <a:defRPr/>
            </a:pPr>
            <a:r>
              <a:rPr lang="en-US" sz="3200" b="1" kern="0" dirty="0" smtClean="0">
                <a:latin typeface="Arial" pitchFamily="34" charset="0"/>
                <a:cs typeface="Arial" pitchFamily="34" charset="0"/>
              </a:rPr>
              <a:t>Hide </a:t>
            </a:r>
            <a:r>
              <a:rPr lang="en-US" sz="3200" b="1" kern="0" dirty="0">
                <a:latin typeface="Arial" pitchFamily="34" charset="0"/>
                <a:cs typeface="Arial" pitchFamily="34" charset="0"/>
              </a:rPr>
              <a:t>activities</a:t>
            </a:r>
          </a:p>
          <a:p>
            <a:pPr marL="514350" indent="-514350">
              <a:lnSpc>
                <a:spcPts val="1700"/>
              </a:lnSpc>
              <a:spcAft>
                <a:spcPts val="2600"/>
              </a:spcAft>
              <a:buFont typeface="+mj-lt"/>
              <a:buAutoNum type="arabicPeriod"/>
            </a:pPr>
            <a:endParaRPr lang="en-US" sz="3200" dirty="0"/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419100" y="36770"/>
            <a:ext cx="8724900" cy="12586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defTabSz="914400" fontAlgn="base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200" b="1" kern="0" dirty="0" smtClean="0">
                <a:solidFill>
                  <a:srgbClr val="005F9E"/>
                </a:solidFill>
                <a:latin typeface="Tahoma"/>
                <a:cs typeface="Arial" charset="0"/>
              </a:rPr>
              <a:t>CWE’s all lead to these Technical Impacts</a:t>
            </a:r>
            <a:endParaRPr lang="en-US" sz="2400" b="1" kern="0" dirty="0">
              <a:solidFill>
                <a:srgbClr val="005F9E"/>
              </a:solidFill>
              <a:latin typeface="Tahom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631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TextBox 94"/>
          <p:cNvSpPr txBox="1"/>
          <p:nvPr/>
        </p:nvSpPr>
        <p:spPr>
          <a:xfrm>
            <a:off x="6816990" y="2157778"/>
            <a:ext cx="21082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/>
              <a:t>Lead to Technical Impacts</a:t>
            </a:r>
            <a:endParaRPr lang="en-US" sz="1400" b="1" dirty="0"/>
          </a:p>
        </p:txBody>
      </p:sp>
      <p:sp>
        <p:nvSpPr>
          <p:cNvPr id="96" name="TextBox 95"/>
          <p:cNvSpPr txBox="1"/>
          <p:nvPr/>
        </p:nvSpPr>
        <p:spPr>
          <a:xfrm>
            <a:off x="7631963" y="4023372"/>
            <a:ext cx="14580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 smtClean="0"/>
              <a:t>Affecting</a:t>
            </a:r>
          </a:p>
          <a:p>
            <a:pPr algn="ctr"/>
            <a:r>
              <a:rPr lang="en-US" sz="1400" b="1" dirty="0" smtClean="0"/>
              <a:t>Asset &amp; Function</a:t>
            </a:r>
            <a:endParaRPr lang="en-US" sz="1400" b="1" dirty="0"/>
          </a:p>
        </p:txBody>
      </p:sp>
      <p:sp>
        <p:nvSpPr>
          <p:cNvPr id="97" name="TextBox 96"/>
          <p:cNvSpPr txBox="1"/>
          <p:nvPr/>
        </p:nvSpPr>
        <p:spPr>
          <a:xfrm>
            <a:off x="7776454" y="5181113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 smtClean="0"/>
              <a:t>Organization’s</a:t>
            </a:r>
          </a:p>
          <a:p>
            <a:pPr algn="ctr"/>
            <a:r>
              <a:rPr lang="en-US" sz="1400" b="1" dirty="0" smtClean="0"/>
              <a:t>Operations</a:t>
            </a:r>
            <a:endParaRPr lang="en-US" sz="1400" b="1" dirty="0"/>
          </a:p>
        </p:txBody>
      </p:sp>
      <p:sp>
        <p:nvSpPr>
          <p:cNvPr id="98" name="TextBox 97"/>
          <p:cNvSpPr txBox="1"/>
          <p:nvPr/>
        </p:nvSpPr>
        <p:spPr>
          <a:xfrm>
            <a:off x="467966" y="5249323"/>
            <a:ext cx="536024" cy="276999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b="1" dirty="0" smtClean="0"/>
              <a:t>What</a:t>
            </a:r>
            <a:endParaRPr lang="en-US" sz="1200" b="1" dirty="0"/>
          </a:p>
        </p:txBody>
      </p:sp>
      <p:sp>
        <p:nvSpPr>
          <p:cNvPr id="99" name="TextBox 98"/>
          <p:cNvSpPr txBox="1"/>
          <p:nvPr/>
        </p:nvSpPr>
        <p:spPr>
          <a:xfrm>
            <a:off x="501030" y="3996165"/>
            <a:ext cx="479618" cy="276999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b="1" dirty="0" smtClean="0"/>
              <a:t>Why</a:t>
            </a:r>
            <a:endParaRPr lang="en-US" sz="1200" b="1" dirty="0"/>
          </a:p>
        </p:txBody>
      </p:sp>
      <p:sp>
        <p:nvSpPr>
          <p:cNvPr id="100" name="TextBox 99"/>
          <p:cNvSpPr txBox="1"/>
          <p:nvPr/>
        </p:nvSpPr>
        <p:spPr>
          <a:xfrm>
            <a:off x="497458" y="2463225"/>
            <a:ext cx="479618" cy="276999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b="1" dirty="0" smtClean="0"/>
              <a:t>How</a:t>
            </a:r>
            <a:endParaRPr lang="en-US" sz="1200" b="1" dirty="0"/>
          </a:p>
        </p:txBody>
      </p:sp>
      <p:sp>
        <p:nvSpPr>
          <p:cNvPr id="101" name="Rectangle 100"/>
          <p:cNvSpPr/>
          <p:nvPr/>
        </p:nvSpPr>
        <p:spPr>
          <a:xfrm>
            <a:off x="152400" y="1672795"/>
            <a:ext cx="1192558" cy="27683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bg1"/>
                </a:solidFill>
              </a:rPr>
              <a:t>Attack Surface</a:t>
            </a:r>
          </a:p>
        </p:txBody>
      </p:sp>
      <p:sp>
        <p:nvSpPr>
          <p:cNvPr id="102" name="Rectangle 101"/>
          <p:cNvSpPr/>
          <p:nvPr/>
        </p:nvSpPr>
        <p:spPr>
          <a:xfrm>
            <a:off x="272201" y="3191819"/>
            <a:ext cx="909092" cy="36827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sz="1200" dirty="0" smtClean="0">
                <a:solidFill>
                  <a:schemeClr val="bg1"/>
                </a:solidFill>
              </a:rPr>
              <a:t>Technical Impacts</a:t>
            </a:r>
          </a:p>
        </p:txBody>
      </p:sp>
      <p:sp>
        <p:nvSpPr>
          <p:cNvPr id="103" name="Rectangle 102"/>
          <p:cNvSpPr/>
          <p:nvPr/>
        </p:nvSpPr>
        <p:spPr>
          <a:xfrm>
            <a:off x="280171" y="4669456"/>
            <a:ext cx="909092" cy="27683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bg1"/>
                </a:solidFill>
              </a:rPr>
              <a:t>Objectives</a:t>
            </a:r>
          </a:p>
        </p:txBody>
      </p:sp>
      <p:sp>
        <p:nvSpPr>
          <p:cNvPr id="104" name="Rectangle 103"/>
          <p:cNvSpPr/>
          <p:nvPr/>
        </p:nvSpPr>
        <p:spPr>
          <a:xfrm>
            <a:off x="197224" y="5840978"/>
            <a:ext cx="1109600" cy="36827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sz="1200" dirty="0" smtClean="0">
                <a:solidFill>
                  <a:schemeClr val="bg1"/>
                </a:solidFill>
              </a:rPr>
              <a:t>Operational Impacts</a:t>
            </a:r>
          </a:p>
        </p:txBody>
      </p:sp>
      <p:cxnSp>
        <p:nvCxnSpPr>
          <p:cNvPr id="105" name="Straight Connector 104"/>
          <p:cNvCxnSpPr>
            <a:stCxn id="101" idx="2"/>
            <a:endCxn id="100" idx="0"/>
          </p:cNvCxnSpPr>
          <p:nvPr/>
        </p:nvCxnSpPr>
        <p:spPr>
          <a:xfrm flipH="1">
            <a:off x="737267" y="1949633"/>
            <a:ext cx="11412" cy="513592"/>
          </a:xfrm>
          <a:prstGeom prst="line">
            <a:avLst/>
          </a:prstGeom>
          <a:ln w="9525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>
            <a:stCxn id="100" idx="2"/>
            <a:endCxn id="102" idx="0"/>
          </p:cNvCxnSpPr>
          <p:nvPr/>
        </p:nvCxnSpPr>
        <p:spPr>
          <a:xfrm flipH="1">
            <a:off x="726747" y="2740224"/>
            <a:ext cx="10520" cy="451595"/>
          </a:xfrm>
          <a:prstGeom prst="line">
            <a:avLst/>
          </a:prstGeom>
          <a:ln w="9525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>
            <a:stCxn id="102" idx="2"/>
            <a:endCxn id="99" idx="0"/>
          </p:cNvCxnSpPr>
          <p:nvPr/>
        </p:nvCxnSpPr>
        <p:spPr>
          <a:xfrm>
            <a:off x="726747" y="3560094"/>
            <a:ext cx="14092" cy="436071"/>
          </a:xfrm>
          <a:prstGeom prst="line">
            <a:avLst/>
          </a:prstGeom>
          <a:ln w="9525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/>
          <p:cNvCxnSpPr>
            <a:stCxn id="99" idx="2"/>
            <a:endCxn id="103" idx="0"/>
          </p:cNvCxnSpPr>
          <p:nvPr/>
        </p:nvCxnSpPr>
        <p:spPr>
          <a:xfrm flipH="1">
            <a:off x="734717" y="4273164"/>
            <a:ext cx="6122" cy="396292"/>
          </a:xfrm>
          <a:prstGeom prst="line">
            <a:avLst/>
          </a:prstGeom>
          <a:ln w="9525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>
            <a:stCxn id="103" idx="2"/>
            <a:endCxn id="98" idx="0"/>
          </p:cNvCxnSpPr>
          <p:nvPr/>
        </p:nvCxnSpPr>
        <p:spPr>
          <a:xfrm>
            <a:off x="734717" y="4946294"/>
            <a:ext cx="1261" cy="303029"/>
          </a:xfrm>
          <a:prstGeom prst="line">
            <a:avLst/>
          </a:prstGeom>
          <a:ln w="9525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/>
          <p:cNvCxnSpPr>
            <a:stCxn id="98" idx="2"/>
            <a:endCxn id="104" idx="0"/>
          </p:cNvCxnSpPr>
          <p:nvPr/>
        </p:nvCxnSpPr>
        <p:spPr>
          <a:xfrm>
            <a:off x="735978" y="5526322"/>
            <a:ext cx="16046" cy="314656"/>
          </a:xfrm>
          <a:prstGeom prst="line">
            <a:avLst/>
          </a:prstGeom>
          <a:ln w="9525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51" name="Group 150"/>
          <p:cNvGrpSpPr/>
          <p:nvPr/>
        </p:nvGrpSpPr>
        <p:grpSpPr>
          <a:xfrm>
            <a:off x="1262000" y="1540997"/>
            <a:ext cx="7662517" cy="4936003"/>
            <a:chOff x="1226810" y="754819"/>
            <a:chExt cx="7662517" cy="4936003"/>
          </a:xfrm>
        </p:grpSpPr>
        <p:sp>
          <p:nvSpPr>
            <p:cNvPr id="5" name="Rectangle 4"/>
            <p:cNvSpPr/>
            <p:nvPr/>
          </p:nvSpPr>
          <p:spPr>
            <a:xfrm>
              <a:off x="1970191" y="2088758"/>
              <a:ext cx="626898" cy="9002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Modify data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1226810" y="2088758"/>
              <a:ext cx="654330" cy="9002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Read data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6869677" y="2088758"/>
              <a:ext cx="847013" cy="9002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err="1" smtClean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DoS</a:t>
              </a:r>
              <a:r>
                <a:rPr lang="en-US" sz="1200" dirty="0" smtClean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: unreliable execution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7804578" y="2088758"/>
              <a:ext cx="1084749" cy="9002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err="1" smtClean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DoS</a:t>
              </a:r>
              <a:r>
                <a:rPr lang="en-US" sz="1200" dirty="0" smtClean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: resource consumption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2680421" y="2088758"/>
              <a:ext cx="847013" cy="9002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Gain privileges / assume identity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5724558" y="2094434"/>
              <a:ext cx="1057317" cy="9002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Bypass protection mechanisms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778580" y="2088758"/>
              <a:ext cx="847013" cy="9002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Hide activities</a:t>
              </a: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3604895" y="2094434"/>
              <a:ext cx="1075605" cy="9002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Execute unauthorized code 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sp>
          <p:nvSpPr>
            <p:cNvPr id="4" name="Rectangle 3"/>
            <p:cNvSpPr/>
            <p:nvPr/>
          </p:nvSpPr>
          <p:spPr>
            <a:xfrm>
              <a:off x="3237517" y="754819"/>
              <a:ext cx="3319272" cy="527278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80000"/>
                </a:lnSpc>
              </a:pPr>
              <a:r>
                <a:rPr lang="en-US" sz="1400" dirty="0" smtClean="0">
                  <a:solidFill>
                    <a:schemeClr val="tx1"/>
                  </a:solidFill>
                </a:rPr>
                <a:t>Weaknesses in App Architecture, Design, Code, or Deployment (CWEs)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453086" y="3834126"/>
              <a:ext cx="1458138" cy="455032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rgbClr val="000000"/>
                  </a:solidFill>
                </a:rPr>
                <a:t>Confidentiality</a:t>
              </a:r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3788597" y="3834126"/>
              <a:ext cx="1458138" cy="455032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rgbClr val="000000"/>
                  </a:solidFill>
                </a:rPr>
                <a:t>Integrity</a:t>
              </a:r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5992328" y="3834126"/>
              <a:ext cx="1458138" cy="455032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rgbClr val="000000"/>
                  </a:solidFill>
                </a:rPr>
                <a:t>Availability</a:t>
              </a:r>
              <a:endParaRPr lang="en-US" sz="1600" dirty="0">
                <a:solidFill>
                  <a:srgbClr val="000000"/>
                </a:solidFill>
              </a:endParaRPr>
            </a:p>
          </p:txBody>
        </p:sp>
        <p:cxnSp>
          <p:nvCxnSpPr>
            <p:cNvPr id="14" name="Straight Connector 13"/>
            <p:cNvCxnSpPr>
              <a:stCxn id="8" idx="2"/>
              <a:endCxn id="23" idx="0"/>
            </p:cNvCxnSpPr>
            <p:nvPr/>
          </p:nvCxnSpPr>
          <p:spPr>
            <a:xfrm flipH="1">
              <a:off x="6721397" y="2988958"/>
              <a:ext cx="1625556" cy="845168"/>
            </a:xfrm>
            <a:prstGeom prst="line">
              <a:avLst/>
            </a:prstGeom>
            <a:ln w="3175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7" idx="2"/>
              <a:endCxn id="23" idx="0"/>
            </p:cNvCxnSpPr>
            <p:nvPr/>
          </p:nvCxnSpPr>
          <p:spPr>
            <a:xfrm flipH="1">
              <a:off x="6721397" y="2988958"/>
              <a:ext cx="571787" cy="845168"/>
            </a:xfrm>
            <a:prstGeom prst="line">
              <a:avLst/>
            </a:prstGeom>
            <a:ln w="3175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stCxn id="16" idx="2"/>
              <a:endCxn id="23" idx="0"/>
            </p:cNvCxnSpPr>
            <p:nvPr/>
          </p:nvCxnSpPr>
          <p:spPr>
            <a:xfrm>
              <a:off x="4142698" y="2994634"/>
              <a:ext cx="2578699" cy="839492"/>
            </a:xfrm>
            <a:prstGeom prst="line">
              <a:avLst/>
            </a:prstGeom>
            <a:ln w="3175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6" idx="2"/>
              <a:endCxn id="19" idx="0"/>
            </p:cNvCxnSpPr>
            <p:nvPr/>
          </p:nvCxnSpPr>
          <p:spPr>
            <a:xfrm>
              <a:off x="1553975" y="2988958"/>
              <a:ext cx="628180" cy="845168"/>
            </a:xfrm>
            <a:prstGeom prst="line">
              <a:avLst/>
            </a:prstGeom>
            <a:ln w="3175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5" idx="2"/>
              <a:endCxn id="19" idx="0"/>
            </p:cNvCxnSpPr>
            <p:nvPr/>
          </p:nvCxnSpPr>
          <p:spPr>
            <a:xfrm flipH="1">
              <a:off x="2182155" y="2988958"/>
              <a:ext cx="101485" cy="845168"/>
            </a:xfrm>
            <a:prstGeom prst="line">
              <a:avLst/>
            </a:prstGeom>
            <a:ln w="3175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>
              <a:stCxn id="5" idx="2"/>
              <a:endCxn id="23" idx="0"/>
            </p:cNvCxnSpPr>
            <p:nvPr/>
          </p:nvCxnSpPr>
          <p:spPr>
            <a:xfrm>
              <a:off x="2283640" y="2988958"/>
              <a:ext cx="4437757" cy="845168"/>
            </a:xfrm>
            <a:prstGeom prst="line">
              <a:avLst/>
            </a:prstGeom>
            <a:ln w="3175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>
              <a:stCxn id="12" idx="2"/>
              <a:endCxn id="19" idx="0"/>
            </p:cNvCxnSpPr>
            <p:nvPr/>
          </p:nvCxnSpPr>
          <p:spPr>
            <a:xfrm flipH="1">
              <a:off x="2182155" y="2988958"/>
              <a:ext cx="3019932" cy="845168"/>
            </a:xfrm>
            <a:prstGeom prst="line">
              <a:avLst/>
            </a:prstGeom>
            <a:ln w="3175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>
              <a:stCxn id="12" idx="2"/>
              <a:endCxn id="20" idx="0"/>
            </p:cNvCxnSpPr>
            <p:nvPr/>
          </p:nvCxnSpPr>
          <p:spPr>
            <a:xfrm flipH="1">
              <a:off x="4517666" y="2988958"/>
              <a:ext cx="684421" cy="845168"/>
            </a:xfrm>
            <a:prstGeom prst="line">
              <a:avLst/>
            </a:prstGeom>
            <a:ln w="3175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>
              <a:stCxn id="16" idx="2"/>
              <a:endCxn id="19" idx="0"/>
            </p:cNvCxnSpPr>
            <p:nvPr/>
          </p:nvCxnSpPr>
          <p:spPr>
            <a:xfrm flipH="1">
              <a:off x="2182155" y="2994634"/>
              <a:ext cx="1960543" cy="839492"/>
            </a:xfrm>
            <a:prstGeom prst="line">
              <a:avLst/>
            </a:prstGeom>
            <a:ln w="3175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>
              <a:stCxn id="10" idx="2"/>
              <a:endCxn id="19" idx="0"/>
            </p:cNvCxnSpPr>
            <p:nvPr/>
          </p:nvCxnSpPr>
          <p:spPr>
            <a:xfrm flipH="1">
              <a:off x="2182155" y="2988958"/>
              <a:ext cx="921773" cy="845168"/>
            </a:xfrm>
            <a:prstGeom prst="line">
              <a:avLst/>
            </a:prstGeom>
            <a:ln w="3175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>
              <a:stCxn id="11" idx="2"/>
              <a:endCxn id="19" idx="0"/>
            </p:cNvCxnSpPr>
            <p:nvPr/>
          </p:nvCxnSpPr>
          <p:spPr>
            <a:xfrm flipH="1">
              <a:off x="2182155" y="2994634"/>
              <a:ext cx="4071062" cy="839492"/>
            </a:xfrm>
            <a:prstGeom prst="line">
              <a:avLst/>
            </a:prstGeom>
            <a:ln w="3175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stCxn id="11" idx="2"/>
              <a:endCxn id="20" idx="0"/>
            </p:cNvCxnSpPr>
            <p:nvPr/>
          </p:nvCxnSpPr>
          <p:spPr>
            <a:xfrm flipH="1">
              <a:off x="4517666" y="2994634"/>
              <a:ext cx="1735551" cy="839492"/>
            </a:xfrm>
            <a:prstGeom prst="line">
              <a:avLst/>
            </a:prstGeom>
            <a:ln w="3175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>
              <a:stCxn id="11" idx="2"/>
              <a:endCxn id="23" idx="0"/>
            </p:cNvCxnSpPr>
            <p:nvPr/>
          </p:nvCxnSpPr>
          <p:spPr>
            <a:xfrm>
              <a:off x="6253217" y="2994634"/>
              <a:ext cx="468180" cy="839492"/>
            </a:xfrm>
            <a:prstGeom prst="line">
              <a:avLst/>
            </a:prstGeom>
            <a:ln w="3175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stCxn id="16" idx="2"/>
              <a:endCxn id="20" idx="0"/>
            </p:cNvCxnSpPr>
            <p:nvPr/>
          </p:nvCxnSpPr>
          <p:spPr>
            <a:xfrm>
              <a:off x="4142698" y="2994634"/>
              <a:ext cx="374968" cy="839492"/>
            </a:xfrm>
            <a:prstGeom prst="line">
              <a:avLst/>
            </a:prstGeom>
            <a:ln w="3175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>
              <a:stCxn id="4" idx="2"/>
              <a:endCxn id="8" idx="0"/>
            </p:cNvCxnSpPr>
            <p:nvPr/>
          </p:nvCxnSpPr>
          <p:spPr>
            <a:xfrm>
              <a:off x="4897153" y="1282097"/>
              <a:ext cx="3449800" cy="806661"/>
            </a:xfrm>
            <a:prstGeom prst="line">
              <a:avLst/>
            </a:prstGeom>
            <a:ln w="3175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>
              <a:stCxn id="4" idx="2"/>
              <a:endCxn id="7" idx="0"/>
            </p:cNvCxnSpPr>
            <p:nvPr/>
          </p:nvCxnSpPr>
          <p:spPr>
            <a:xfrm>
              <a:off x="4897153" y="1282097"/>
              <a:ext cx="2396031" cy="806661"/>
            </a:xfrm>
            <a:prstGeom prst="line">
              <a:avLst/>
            </a:prstGeom>
            <a:ln w="3175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>
              <a:stCxn id="4" idx="2"/>
              <a:endCxn id="11" idx="0"/>
            </p:cNvCxnSpPr>
            <p:nvPr/>
          </p:nvCxnSpPr>
          <p:spPr>
            <a:xfrm>
              <a:off x="4897153" y="1282097"/>
              <a:ext cx="1356064" cy="812337"/>
            </a:xfrm>
            <a:prstGeom prst="line">
              <a:avLst/>
            </a:prstGeom>
            <a:ln w="3175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>
              <a:stCxn id="4" idx="2"/>
              <a:endCxn id="12" idx="0"/>
            </p:cNvCxnSpPr>
            <p:nvPr/>
          </p:nvCxnSpPr>
          <p:spPr>
            <a:xfrm>
              <a:off x="4897153" y="1282097"/>
              <a:ext cx="304934" cy="806661"/>
            </a:xfrm>
            <a:prstGeom prst="line">
              <a:avLst/>
            </a:prstGeom>
            <a:ln w="3175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>
              <a:stCxn id="4" idx="2"/>
              <a:endCxn id="10" idx="0"/>
            </p:cNvCxnSpPr>
            <p:nvPr/>
          </p:nvCxnSpPr>
          <p:spPr>
            <a:xfrm flipH="1">
              <a:off x="3103928" y="1282097"/>
              <a:ext cx="1793225" cy="806661"/>
            </a:xfrm>
            <a:prstGeom prst="line">
              <a:avLst/>
            </a:prstGeom>
            <a:ln w="3175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>
              <a:stCxn id="4" idx="2"/>
              <a:endCxn id="16" idx="0"/>
            </p:cNvCxnSpPr>
            <p:nvPr/>
          </p:nvCxnSpPr>
          <p:spPr>
            <a:xfrm flipH="1">
              <a:off x="4142698" y="1282097"/>
              <a:ext cx="754455" cy="812337"/>
            </a:xfrm>
            <a:prstGeom prst="line">
              <a:avLst/>
            </a:prstGeom>
            <a:ln w="3175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>
              <a:stCxn id="4" idx="2"/>
              <a:endCxn id="5" idx="0"/>
            </p:cNvCxnSpPr>
            <p:nvPr/>
          </p:nvCxnSpPr>
          <p:spPr>
            <a:xfrm flipH="1">
              <a:off x="2283640" y="1282097"/>
              <a:ext cx="2613513" cy="806661"/>
            </a:xfrm>
            <a:prstGeom prst="line">
              <a:avLst/>
            </a:prstGeom>
            <a:ln w="3175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>
              <a:stCxn id="4" idx="2"/>
              <a:endCxn id="6" idx="0"/>
            </p:cNvCxnSpPr>
            <p:nvPr/>
          </p:nvCxnSpPr>
          <p:spPr>
            <a:xfrm flipH="1">
              <a:off x="1553975" y="1282097"/>
              <a:ext cx="3343178" cy="806661"/>
            </a:xfrm>
            <a:prstGeom prst="line">
              <a:avLst/>
            </a:prstGeom>
            <a:ln w="3175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7" name="Rectangle 126"/>
            <p:cNvSpPr/>
            <p:nvPr/>
          </p:nvSpPr>
          <p:spPr>
            <a:xfrm>
              <a:off x="1821348" y="5006870"/>
              <a:ext cx="709194" cy="58477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App data</a:t>
              </a:r>
            </a:p>
          </p:txBody>
        </p:sp>
        <p:sp>
          <p:nvSpPr>
            <p:cNvPr id="128" name="Rectangle 127"/>
            <p:cNvSpPr/>
            <p:nvPr/>
          </p:nvSpPr>
          <p:spPr>
            <a:xfrm>
              <a:off x="3999416" y="5005468"/>
              <a:ext cx="1078969" cy="685354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User data</a:t>
              </a:r>
            </a:p>
            <a:p>
              <a:pPr algn="ctr"/>
              <a:r>
                <a:rPr lang="en-US" sz="1200" dirty="0" smtClean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(PII, Location,…)</a:t>
              </a:r>
            </a:p>
          </p:txBody>
        </p:sp>
        <p:sp>
          <p:nvSpPr>
            <p:cNvPr id="129" name="Rectangle 128"/>
            <p:cNvSpPr/>
            <p:nvPr/>
          </p:nvSpPr>
          <p:spPr>
            <a:xfrm>
              <a:off x="5802182" y="5005468"/>
              <a:ext cx="1828777" cy="685354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Device Capabilities</a:t>
              </a:r>
            </a:p>
            <a:p>
              <a:pPr algn="ctr"/>
              <a:r>
                <a:rPr lang="en-US" sz="1200" dirty="0" smtClean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(Battery, </a:t>
              </a:r>
              <a:r>
                <a:rPr lang="en-US" sz="1200" dirty="0" err="1" smtClean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Bandwitth</a:t>
              </a:r>
              <a:r>
                <a:rPr lang="en-US" sz="1200" dirty="0" smtClean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, Processor, Memory, …)</a:t>
              </a:r>
            </a:p>
          </p:txBody>
        </p:sp>
        <p:cxnSp>
          <p:nvCxnSpPr>
            <p:cNvPr id="130" name="Straight Connector 129"/>
            <p:cNvCxnSpPr>
              <a:stCxn id="19" idx="2"/>
              <a:endCxn id="128" idx="0"/>
            </p:cNvCxnSpPr>
            <p:nvPr/>
          </p:nvCxnSpPr>
          <p:spPr>
            <a:xfrm>
              <a:off x="2182155" y="4289158"/>
              <a:ext cx="2356746" cy="716310"/>
            </a:xfrm>
            <a:prstGeom prst="line">
              <a:avLst/>
            </a:prstGeom>
            <a:ln w="3175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/>
            <p:cNvCxnSpPr>
              <a:stCxn id="19" idx="2"/>
              <a:endCxn id="127" idx="0"/>
            </p:cNvCxnSpPr>
            <p:nvPr/>
          </p:nvCxnSpPr>
          <p:spPr>
            <a:xfrm flipH="1">
              <a:off x="2175945" y="4289158"/>
              <a:ext cx="6210" cy="717712"/>
            </a:xfrm>
            <a:prstGeom prst="line">
              <a:avLst/>
            </a:prstGeom>
            <a:ln w="3175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/>
            <p:cNvCxnSpPr>
              <a:stCxn id="20" idx="2"/>
              <a:endCxn id="127" idx="0"/>
            </p:cNvCxnSpPr>
            <p:nvPr/>
          </p:nvCxnSpPr>
          <p:spPr>
            <a:xfrm flipH="1">
              <a:off x="2175945" y="4289158"/>
              <a:ext cx="2341721" cy="717712"/>
            </a:xfrm>
            <a:prstGeom prst="line">
              <a:avLst/>
            </a:prstGeom>
            <a:ln w="3175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/>
            <p:cNvCxnSpPr>
              <a:stCxn id="20" idx="2"/>
              <a:endCxn id="128" idx="0"/>
            </p:cNvCxnSpPr>
            <p:nvPr/>
          </p:nvCxnSpPr>
          <p:spPr>
            <a:xfrm>
              <a:off x="4517666" y="4289158"/>
              <a:ext cx="21235" cy="716310"/>
            </a:xfrm>
            <a:prstGeom prst="line">
              <a:avLst/>
            </a:prstGeom>
            <a:ln w="3175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/>
            <p:cNvCxnSpPr>
              <a:stCxn id="23" idx="2"/>
              <a:endCxn id="129" idx="0"/>
            </p:cNvCxnSpPr>
            <p:nvPr/>
          </p:nvCxnSpPr>
          <p:spPr>
            <a:xfrm flipH="1">
              <a:off x="6716571" y="4289158"/>
              <a:ext cx="4826" cy="716310"/>
            </a:xfrm>
            <a:prstGeom prst="line">
              <a:avLst/>
            </a:prstGeom>
            <a:ln w="3175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3" name="Rectangle 62"/>
          <p:cNvSpPr/>
          <p:nvPr/>
        </p:nvSpPr>
        <p:spPr>
          <a:xfrm>
            <a:off x="381001" y="201521"/>
            <a:ext cx="8763000" cy="896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3200" b="1" dirty="0" smtClean="0">
                <a:solidFill>
                  <a:srgbClr val="005F9E"/>
                </a:solidFill>
                <a:latin typeface="Arial"/>
                <a:cs typeface="Arial"/>
              </a:rPr>
              <a:t>Assurance – Mobile App Vetting: </a:t>
            </a:r>
            <a:endParaRPr lang="en-US" sz="3200" b="1" dirty="0">
              <a:solidFill>
                <a:srgbClr val="005F9E"/>
              </a:solidFill>
              <a:latin typeface="Arial"/>
              <a:cs typeface="Arial"/>
            </a:endParaRPr>
          </a:p>
          <a:p>
            <a:pPr defTabSz="91440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3200" b="1" dirty="0">
                <a:solidFill>
                  <a:srgbClr val="005F9E"/>
                </a:solidFill>
                <a:latin typeface="Arial"/>
                <a:cs typeface="Arial"/>
              </a:rPr>
              <a:t>Mitigating Attacks That Impact Operations </a:t>
            </a:r>
          </a:p>
        </p:txBody>
      </p:sp>
    </p:spTree>
    <p:extLst>
      <p:ext uri="{BB962C8B-B14F-4D97-AF65-F5344CB8AC3E}">
        <p14:creationId xmlns:p14="http://schemas.microsoft.com/office/powerpoint/2010/main" val="2678508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" grpId="0"/>
      <p:bldP spid="96" grpId="0"/>
      <p:bldP spid="9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578" name="Group 40"/>
          <p:cNvGrpSpPr>
            <a:grpSpLocks/>
          </p:cNvGrpSpPr>
          <p:nvPr/>
        </p:nvGrpSpPr>
        <p:grpSpPr bwMode="auto">
          <a:xfrm>
            <a:off x="351118" y="2779713"/>
            <a:ext cx="8969375" cy="1944687"/>
            <a:chOff x="152400" y="2779023"/>
            <a:chExt cx="8969375" cy="1945377"/>
          </a:xfrm>
        </p:grpSpPr>
        <p:pic>
          <p:nvPicPr>
            <p:cNvPr id="24603" name="Picture 5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544"/>
            <a:stretch>
              <a:fillRect/>
            </a:stretch>
          </p:blipFill>
          <p:spPr bwMode="auto">
            <a:xfrm>
              <a:off x="152400" y="2814637"/>
              <a:ext cx="8969375" cy="19097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4604" name="Rectangle 39"/>
            <p:cNvSpPr>
              <a:spLocks noChangeArrowheads="1"/>
            </p:cNvSpPr>
            <p:nvPr/>
          </p:nvSpPr>
          <p:spPr bwMode="auto">
            <a:xfrm>
              <a:off x="4276879" y="2779023"/>
              <a:ext cx="303941" cy="14112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1100" smtClean="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</p:grpSp>
      <p:sp>
        <p:nvSpPr>
          <p:cNvPr id="24579" name="Rectangle 4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686799" cy="1295400"/>
          </a:xfrm>
        </p:spPr>
        <p:txBody>
          <a:bodyPr/>
          <a:lstStyle/>
          <a:p>
            <a:pPr algn="ctr">
              <a:lnSpc>
                <a:spcPct val="80000"/>
              </a:lnSpc>
            </a:pPr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Assurance </a:t>
            </a:r>
            <a:r>
              <a:rPr lang="en-US" b="1" dirty="0" smtClean="0">
                <a:latin typeface="Arial" charset="0"/>
                <a:ea typeface="ＭＳ Ｐゴシック" charset="0"/>
                <a:cs typeface="ＭＳ Ｐゴシック" charset="0"/>
              </a:rPr>
              <a:t>&amp; the Systems Dev. Life-Cycle…</a:t>
            </a:r>
            <a:endParaRPr lang="en-US" b="1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grpSp>
        <p:nvGrpSpPr>
          <p:cNvPr id="3" name="Group 42"/>
          <p:cNvGrpSpPr>
            <a:grpSpLocks/>
          </p:cNvGrpSpPr>
          <p:nvPr/>
        </p:nvGrpSpPr>
        <p:grpSpPr bwMode="auto">
          <a:xfrm>
            <a:off x="459068" y="2051935"/>
            <a:ext cx="901700" cy="769442"/>
            <a:chOff x="260521" y="2051791"/>
            <a:chExt cx="900966" cy="769983"/>
          </a:xfrm>
        </p:grpSpPr>
        <p:sp>
          <p:nvSpPr>
            <p:cNvPr id="24601" name="Rounded Rectangular Callout 18"/>
            <p:cNvSpPr>
              <a:spLocks noChangeArrowheads="1"/>
            </p:cNvSpPr>
            <p:nvPr/>
          </p:nvSpPr>
          <p:spPr bwMode="auto">
            <a:xfrm>
              <a:off x="260521" y="2084268"/>
              <a:ext cx="900966" cy="716466"/>
            </a:xfrm>
            <a:prstGeom prst="wedgeRoundRectCallout">
              <a:avLst>
                <a:gd name="adj1" fmla="val -5681"/>
                <a:gd name="adj2" fmla="val 127537"/>
                <a:gd name="adj3" fmla="val 16667"/>
              </a:avLst>
            </a:prstGeom>
            <a:solidFill>
              <a:srgbClr val="F8F8F8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lnSpc>
                  <a:spcPts val="2500"/>
                </a:lnSpc>
                <a:spcBef>
                  <a:spcPct val="0"/>
                </a:spcBef>
                <a:spcAft>
                  <a:spcPts val="1000"/>
                </a:spcAft>
                <a:buClr>
                  <a:srgbClr val="FDAA03"/>
                </a:buClr>
              </a:pPr>
              <a:endParaRPr lang="en-US" sz="1100" b="1" smtClean="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24602" name="TextBox 19"/>
            <p:cNvSpPr txBox="1">
              <a:spLocks noChangeArrowheads="1"/>
            </p:cNvSpPr>
            <p:nvPr/>
          </p:nvSpPr>
          <p:spPr bwMode="auto">
            <a:xfrm>
              <a:off x="322172" y="2051791"/>
              <a:ext cx="777094" cy="7699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100" dirty="0" smtClean="0">
                  <a:solidFill>
                    <a:srgbClr val="000000"/>
                  </a:solidFill>
                </a:rPr>
                <a:t>Cyber </a:t>
              </a:r>
            </a:p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100" dirty="0" smtClean="0">
                  <a:solidFill>
                    <a:srgbClr val="000000"/>
                  </a:solidFill>
                </a:rPr>
                <a:t>Threat/</a:t>
              </a:r>
            </a:p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100" dirty="0" smtClean="0">
                  <a:solidFill>
                    <a:srgbClr val="000000"/>
                  </a:solidFill>
                </a:rPr>
                <a:t>Attack</a:t>
              </a:r>
            </a:p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100" dirty="0" smtClean="0">
                  <a:solidFill>
                    <a:srgbClr val="000000"/>
                  </a:solidFill>
                </a:rPr>
                <a:t>Analysis</a:t>
              </a:r>
            </a:p>
          </p:txBody>
        </p:sp>
      </p:grpSp>
      <p:grpSp>
        <p:nvGrpSpPr>
          <p:cNvPr id="4" name="Group 48"/>
          <p:cNvGrpSpPr>
            <a:grpSpLocks/>
          </p:cNvGrpSpPr>
          <p:nvPr/>
        </p:nvGrpSpPr>
        <p:grpSpPr bwMode="auto">
          <a:xfrm>
            <a:off x="3411818" y="1600200"/>
            <a:ext cx="1130300" cy="571500"/>
            <a:chOff x="3213086" y="1600200"/>
            <a:chExt cx="1130313" cy="570912"/>
          </a:xfrm>
        </p:grpSpPr>
        <p:sp>
          <p:nvSpPr>
            <p:cNvPr id="24599" name="Rounded Rectangular Callout 20"/>
            <p:cNvSpPr>
              <a:spLocks noChangeArrowheads="1"/>
            </p:cNvSpPr>
            <p:nvPr/>
          </p:nvSpPr>
          <p:spPr bwMode="auto">
            <a:xfrm>
              <a:off x="3213086" y="1600200"/>
              <a:ext cx="1130313" cy="570912"/>
            </a:xfrm>
            <a:prstGeom prst="wedgeRoundRectCallout">
              <a:avLst>
                <a:gd name="adj1" fmla="val 241"/>
                <a:gd name="adj2" fmla="val 241000"/>
                <a:gd name="adj3" fmla="val 16667"/>
              </a:avLst>
            </a:prstGeom>
            <a:solidFill>
              <a:srgbClr val="F8F8F8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lnSpc>
                  <a:spcPts val="2500"/>
                </a:lnSpc>
                <a:spcBef>
                  <a:spcPct val="0"/>
                </a:spcBef>
                <a:spcAft>
                  <a:spcPts val="1000"/>
                </a:spcAft>
                <a:buClr>
                  <a:srgbClr val="FDAA03"/>
                </a:buClr>
              </a:pPr>
              <a:endParaRPr lang="en-US" sz="1100" b="1" smtClean="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24600" name="TextBox 21"/>
            <p:cNvSpPr txBox="1">
              <a:spLocks noChangeArrowheads="1"/>
            </p:cNvSpPr>
            <p:nvPr/>
          </p:nvSpPr>
          <p:spPr bwMode="auto">
            <a:xfrm>
              <a:off x="3244645" y="1622123"/>
              <a:ext cx="1097364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100" smtClean="0">
                  <a:solidFill>
                    <a:srgbClr val="000000"/>
                  </a:solidFill>
                </a:rPr>
                <a:t>Abuse Case Development</a:t>
              </a:r>
            </a:p>
          </p:txBody>
        </p:sp>
      </p:grpSp>
      <p:grpSp>
        <p:nvGrpSpPr>
          <p:cNvPr id="5" name="Group 43"/>
          <p:cNvGrpSpPr>
            <a:grpSpLocks/>
          </p:cNvGrpSpPr>
          <p:nvPr/>
        </p:nvGrpSpPr>
        <p:grpSpPr bwMode="auto">
          <a:xfrm>
            <a:off x="1175031" y="5133471"/>
            <a:ext cx="1889125" cy="769441"/>
            <a:chOff x="976952" y="5133172"/>
            <a:chExt cx="1888774" cy="769087"/>
          </a:xfrm>
        </p:grpSpPr>
        <p:sp>
          <p:nvSpPr>
            <p:cNvPr id="24597" name="Rounded Rectangular Callout 24"/>
            <p:cNvSpPr>
              <a:spLocks noChangeArrowheads="1"/>
            </p:cNvSpPr>
            <p:nvPr/>
          </p:nvSpPr>
          <p:spPr bwMode="auto">
            <a:xfrm>
              <a:off x="976952" y="5181599"/>
              <a:ext cx="1888774" cy="680403"/>
            </a:xfrm>
            <a:prstGeom prst="wedgeRoundRectCallout">
              <a:avLst>
                <a:gd name="adj1" fmla="val 6292"/>
                <a:gd name="adj2" fmla="val -130282"/>
                <a:gd name="adj3" fmla="val 16667"/>
              </a:avLst>
            </a:prstGeom>
            <a:solidFill>
              <a:srgbClr val="F8F8F8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lnSpc>
                  <a:spcPts val="2500"/>
                </a:lnSpc>
                <a:spcBef>
                  <a:spcPct val="0"/>
                </a:spcBef>
                <a:spcAft>
                  <a:spcPts val="1000"/>
                </a:spcAft>
                <a:buClr>
                  <a:srgbClr val="FDAA03"/>
                </a:buClr>
              </a:pPr>
              <a:endParaRPr lang="en-US" sz="1100" b="1" smtClean="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24598" name="TextBox 25"/>
            <p:cNvSpPr txBox="1">
              <a:spLocks noChangeArrowheads="1"/>
            </p:cNvSpPr>
            <p:nvPr/>
          </p:nvSpPr>
          <p:spPr bwMode="auto">
            <a:xfrm>
              <a:off x="1009517" y="5133172"/>
              <a:ext cx="1834499" cy="7690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100" dirty="0" smtClean="0">
                  <a:solidFill>
                    <a:srgbClr val="000000"/>
                  </a:solidFill>
                </a:rPr>
                <a:t>Attack </a:t>
              </a:r>
              <a:r>
                <a:rPr lang="en-US" sz="1100" dirty="0">
                  <a:solidFill>
                    <a:srgbClr val="000000"/>
                  </a:solidFill>
                </a:rPr>
                <a:t>Analysis </a:t>
              </a:r>
              <a:r>
                <a:rPr lang="en-US" sz="1100" dirty="0" smtClean="0">
                  <a:solidFill>
                    <a:srgbClr val="000000"/>
                  </a:solidFill>
                </a:rPr>
                <a:t>against Supply Chain &amp; Application Architecture </a:t>
              </a:r>
            </a:p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100" dirty="0" smtClean="0">
                  <a:solidFill>
                    <a:srgbClr val="000000"/>
                  </a:solidFill>
                </a:rPr>
                <a:t>Security Review</a:t>
              </a:r>
            </a:p>
          </p:txBody>
        </p:sp>
      </p:grpSp>
      <p:grpSp>
        <p:nvGrpSpPr>
          <p:cNvPr id="6" name="Group 46"/>
          <p:cNvGrpSpPr>
            <a:grpSpLocks/>
          </p:cNvGrpSpPr>
          <p:nvPr/>
        </p:nvGrpSpPr>
        <p:grpSpPr bwMode="auto">
          <a:xfrm>
            <a:off x="6675718" y="5410200"/>
            <a:ext cx="2457450" cy="908050"/>
            <a:chOff x="6477000" y="5410200"/>
            <a:chExt cx="2456685" cy="907736"/>
          </a:xfrm>
        </p:grpSpPr>
        <p:sp>
          <p:nvSpPr>
            <p:cNvPr id="24595" name="Rounded Rectangular Callout 26"/>
            <p:cNvSpPr>
              <a:spLocks noChangeArrowheads="1"/>
            </p:cNvSpPr>
            <p:nvPr/>
          </p:nvSpPr>
          <p:spPr bwMode="auto">
            <a:xfrm>
              <a:off x="6477000" y="5410200"/>
              <a:ext cx="2362200" cy="907736"/>
            </a:xfrm>
            <a:prstGeom prst="wedgeRoundRectCallout">
              <a:avLst>
                <a:gd name="adj1" fmla="val 17222"/>
                <a:gd name="adj2" fmla="val -141352"/>
                <a:gd name="adj3" fmla="val 16667"/>
              </a:avLst>
            </a:prstGeom>
            <a:solidFill>
              <a:srgbClr val="F8F8F8"/>
            </a:solidFill>
            <a:ln w="12700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lnSpc>
                  <a:spcPts val="2500"/>
                </a:lnSpc>
                <a:spcBef>
                  <a:spcPct val="0"/>
                </a:spcBef>
                <a:spcAft>
                  <a:spcPts val="1000"/>
                </a:spcAft>
                <a:buClr>
                  <a:srgbClr val="FDAA03"/>
                </a:buClr>
              </a:pPr>
              <a:endParaRPr lang="en-US" sz="1100" b="1" smtClean="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24596" name="TextBox 27"/>
            <p:cNvSpPr txBox="1">
              <a:spLocks noChangeArrowheads="1"/>
            </p:cNvSpPr>
            <p:nvPr/>
          </p:nvSpPr>
          <p:spPr bwMode="auto">
            <a:xfrm>
              <a:off x="6553201" y="5453832"/>
              <a:ext cx="2380484" cy="7694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100" smtClean="0">
                  <a:solidFill>
                    <a:srgbClr val="000000"/>
                  </a:solidFill>
                </a:rPr>
                <a:t>Application Security Code Review, Penetration Testing &amp; Abuse Case Driven Testing of</a:t>
              </a:r>
            </a:p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100" smtClean="0">
                  <a:solidFill>
                    <a:srgbClr val="000000"/>
                  </a:solidFill>
                </a:rPr>
                <a:t>Maintenance Updates</a:t>
              </a:r>
            </a:p>
          </p:txBody>
        </p:sp>
      </p:grpSp>
      <p:grpSp>
        <p:nvGrpSpPr>
          <p:cNvPr id="7" name="Group 49"/>
          <p:cNvGrpSpPr>
            <a:grpSpLocks/>
          </p:cNvGrpSpPr>
          <p:nvPr/>
        </p:nvGrpSpPr>
        <p:grpSpPr bwMode="auto">
          <a:xfrm>
            <a:off x="4553230" y="1675937"/>
            <a:ext cx="2163673" cy="1164853"/>
            <a:chOff x="4495800" y="1676399"/>
            <a:chExt cx="1985508" cy="1164634"/>
          </a:xfrm>
        </p:grpSpPr>
        <p:sp>
          <p:nvSpPr>
            <p:cNvPr id="24593" name="Rounded Rectangular Callout 32"/>
            <p:cNvSpPr>
              <a:spLocks noChangeArrowheads="1"/>
            </p:cNvSpPr>
            <p:nvPr/>
          </p:nvSpPr>
          <p:spPr bwMode="auto">
            <a:xfrm>
              <a:off x="4495800" y="1676399"/>
              <a:ext cx="1952084" cy="1059202"/>
            </a:xfrm>
            <a:prstGeom prst="wedgeRoundRectCallout">
              <a:avLst>
                <a:gd name="adj1" fmla="val 8301"/>
                <a:gd name="adj2" fmla="val 101634"/>
                <a:gd name="adj3" fmla="val 16667"/>
              </a:avLst>
            </a:prstGeom>
            <a:solidFill>
              <a:srgbClr val="F8F8F8"/>
            </a:solidFill>
            <a:ln w="12700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lnSpc>
                  <a:spcPts val="2500"/>
                </a:lnSpc>
                <a:spcBef>
                  <a:spcPct val="0"/>
                </a:spcBef>
                <a:spcAft>
                  <a:spcPts val="1000"/>
                </a:spcAft>
                <a:buClr>
                  <a:srgbClr val="FDAA03"/>
                </a:buClr>
              </a:pPr>
              <a:endParaRPr lang="en-US" sz="1100" b="1" smtClean="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24594" name="TextBox 33"/>
            <p:cNvSpPr txBox="1">
              <a:spLocks noChangeArrowheads="1"/>
            </p:cNvSpPr>
            <p:nvPr/>
          </p:nvSpPr>
          <p:spPr bwMode="auto">
            <a:xfrm>
              <a:off x="4564745" y="1733167"/>
              <a:ext cx="1916563" cy="1107866"/>
            </a:xfrm>
            <a:prstGeom prst="rect">
              <a:avLst/>
            </a:prstGeom>
            <a:noFill/>
            <a:ln w="9525">
              <a:solidFill>
                <a:srgbClr val="FFFFF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100" dirty="0" smtClean="0">
                  <a:solidFill>
                    <a:srgbClr val="000000"/>
                  </a:solidFill>
                </a:rPr>
                <a:t>Application Security Code </a:t>
              </a:r>
            </a:p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100" dirty="0" smtClean="0">
                  <a:solidFill>
                    <a:srgbClr val="000000"/>
                  </a:solidFill>
                </a:rPr>
                <a:t>Review (developed and </a:t>
              </a:r>
            </a:p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100" dirty="0" smtClean="0">
                  <a:solidFill>
                    <a:srgbClr val="000000"/>
                  </a:solidFill>
                </a:rPr>
                <a:t>purchased), Penetration </a:t>
              </a:r>
            </a:p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100" dirty="0" smtClean="0">
                  <a:solidFill>
                    <a:srgbClr val="000000"/>
                  </a:solidFill>
                </a:rPr>
                <a:t>Testing &amp; Abuse Case </a:t>
              </a:r>
            </a:p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100" dirty="0" smtClean="0">
                  <a:solidFill>
                    <a:srgbClr val="000000"/>
                  </a:solidFill>
                </a:rPr>
                <a:t>Driven Testing</a:t>
              </a:r>
            </a:p>
          </p:txBody>
        </p:sp>
      </p:grpSp>
      <p:sp>
        <p:nvSpPr>
          <p:cNvPr id="24585" name="TextBox 35"/>
          <p:cNvSpPr txBox="1">
            <a:spLocks noChangeArrowheads="1"/>
          </p:cNvSpPr>
          <p:nvPr/>
        </p:nvSpPr>
        <p:spPr bwMode="auto">
          <a:xfrm>
            <a:off x="1525868" y="3840163"/>
            <a:ext cx="157638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8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8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8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8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200" smtClean="0">
                <a:solidFill>
                  <a:srgbClr val="000000"/>
                </a:solidFill>
              </a:rPr>
              <a:t>and Systems Design</a:t>
            </a:r>
          </a:p>
        </p:txBody>
      </p:sp>
      <p:sp>
        <p:nvSpPr>
          <p:cNvPr id="24586" name="TextBox 41"/>
          <p:cNvSpPr txBox="1">
            <a:spLocks noChangeArrowheads="1"/>
          </p:cNvSpPr>
          <p:nvPr/>
        </p:nvSpPr>
        <p:spPr bwMode="auto">
          <a:xfrm>
            <a:off x="1208066" y="6318250"/>
            <a:ext cx="4588034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8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8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8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8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100" dirty="0" smtClean="0">
                <a:solidFill>
                  <a:srgbClr val="000000"/>
                </a:solidFill>
              </a:rPr>
              <a:t>* Ideally Insert </a:t>
            </a:r>
            <a:r>
              <a:rPr lang="en-US" sz="1100" dirty="0" err="1" smtClean="0">
                <a:solidFill>
                  <a:srgbClr val="000000"/>
                </a:solidFill>
              </a:rPr>
              <a:t>SwA</a:t>
            </a:r>
            <a:r>
              <a:rPr lang="en-US" sz="1100" dirty="0" smtClean="0">
                <a:solidFill>
                  <a:srgbClr val="000000"/>
                </a:solidFill>
              </a:rPr>
              <a:t> before RFP release in Analysis of Alternatives</a:t>
            </a:r>
          </a:p>
        </p:txBody>
      </p:sp>
      <p:grpSp>
        <p:nvGrpSpPr>
          <p:cNvPr id="8" name="Group 45"/>
          <p:cNvGrpSpPr>
            <a:grpSpLocks/>
          </p:cNvGrpSpPr>
          <p:nvPr/>
        </p:nvGrpSpPr>
        <p:grpSpPr bwMode="auto">
          <a:xfrm>
            <a:off x="3194078" y="5079623"/>
            <a:ext cx="1911350" cy="618049"/>
            <a:chOff x="3018126" y="5068501"/>
            <a:chExt cx="1910484" cy="617251"/>
          </a:xfrm>
        </p:grpSpPr>
        <p:sp>
          <p:nvSpPr>
            <p:cNvPr id="24591" name="Rounded Rectangular Callout 22"/>
            <p:cNvSpPr>
              <a:spLocks noChangeArrowheads="1"/>
            </p:cNvSpPr>
            <p:nvPr/>
          </p:nvSpPr>
          <p:spPr bwMode="auto">
            <a:xfrm>
              <a:off x="3018126" y="5116887"/>
              <a:ext cx="1692954" cy="568865"/>
            </a:xfrm>
            <a:prstGeom prst="wedgeRoundRectCallout">
              <a:avLst>
                <a:gd name="adj1" fmla="val -7815"/>
                <a:gd name="adj2" fmla="val -201898"/>
                <a:gd name="adj3" fmla="val 16667"/>
              </a:avLst>
            </a:prstGeom>
            <a:solidFill>
              <a:srgbClr val="F8F8F8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lnSpc>
                  <a:spcPts val="2500"/>
                </a:lnSpc>
                <a:spcBef>
                  <a:spcPct val="0"/>
                </a:spcBef>
                <a:spcAft>
                  <a:spcPts val="1000"/>
                </a:spcAft>
                <a:buClr>
                  <a:srgbClr val="FDAA03"/>
                </a:buClr>
              </a:pPr>
              <a:endParaRPr lang="en-US" sz="1100" b="1" smtClean="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24592" name="TextBox 23"/>
            <p:cNvSpPr txBox="1">
              <a:spLocks noChangeArrowheads="1"/>
            </p:cNvSpPr>
            <p:nvPr/>
          </p:nvSpPr>
          <p:spPr bwMode="auto">
            <a:xfrm>
              <a:off x="3094111" y="5068501"/>
              <a:ext cx="1834499" cy="5993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100" dirty="0" smtClean="0">
                  <a:solidFill>
                    <a:srgbClr val="000000"/>
                  </a:solidFill>
                </a:rPr>
                <a:t>Attack-based Application Design </a:t>
              </a:r>
            </a:p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100" dirty="0" smtClean="0">
                  <a:solidFill>
                    <a:srgbClr val="000000"/>
                  </a:solidFill>
                </a:rPr>
                <a:t>Security Review</a:t>
              </a:r>
            </a:p>
          </p:txBody>
        </p:sp>
      </p:grpSp>
      <p:grpSp>
        <p:nvGrpSpPr>
          <p:cNvPr id="9" name="Group 47"/>
          <p:cNvGrpSpPr>
            <a:grpSpLocks/>
          </p:cNvGrpSpPr>
          <p:nvPr/>
        </p:nvGrpSpPr>
        <p:grpSpPr bwMode="auto">
          <a:xfrm>
            <a:off x="6701118" y="1687044"/>
            <a:ext cx="1606550" cy="841843"/>
            <a:chOff x="6502586" y="1687468"/>
            <a:chExt cx="1606116" cy="841877"/>
          </a:xfrm>
        </p:grpSpPr>
        <p:sp>
          <p:nvSpPr>
            <p:cNvPr id="24589" name="Rounded Rectangular Callout 37"/>
            <p:cNvSpPr>
              <a:spLocks noChangeArrowheads="1"/>
            </p:cNvSpPr>
            <p:nvPr/>
          </p:nvSpPr>
          <p:spPr bwMode="auto">
            <a:xfrm>
              <a:off x="6502586" y="1687468"/>
              <a:ext cx="1595261" cy="841877"/>
            </a:xfrm>
            <a:prstGeom prst="wedgeRoundRectCallout">
              <a:avLst>
                <a:gd name="adj1" fmla="val -15014"/>
                <a:gd name="adj2" fmla="val 144519"/>
                <a:gd name="adj3" fmla="val 16667"/>
              </a:avLst>
            </a:prstGeom>
            <a:solidFill>
              <a:srgbClr val="F8F8F8"/>
            </a:solidFill>
            <a:ln w="12700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lnSpc>
                  <a:spcPts val="2500"/>
                </a:lnSpc>
                <a:spcBef>
                  <a:spcPct val="0"/>
                </a:spcBef>
                <a:spcAft>
                  <a:spcPts val="1000"/>
                </a:spcAft>
                <a:buClr>
                  <a:srgbClr val="FDAA03"/>
                </a:buClr>
              </a:pPr>
              <a:endParaRPr lang="en-US" sz="1100" b="1" smtClean="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24590" name="TextBox 38"/>
            <p:cNvSpPr txBox="1">
              <a:spLocks noChangeArrowheads="1"/>
            </p:cNvSpPr>
            <p:nvPr/>
          </p:nvSpPr>
          <p:spPr bwMode="auto">
            <a:xfrm>
              <a:off x="6552022" y="1710538"/>
              <a:ext cx="1556680" cy="7694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100" dirty="0" smtClean="0">
                  <a:solidFill>
                    <a:srgbClr val="000000"/>
                  </a:solidFill>
                </a:rPr>
                <a:t>Gather All of the Evidence for the Assurance Case and Get It Approved</a:t>
              </a:r>
            </a:p>
          </p:txBody>
        </p:sp>
      </p:grpSp>
      <p:sp>
        <p:nvSpPr>
          <p:cNvPr id="29" name="Rectangle 28"/>
          <p:cNvSpPr/>
          <p:nvPr/>
        </p:nvSpPr>
        <p:spPr>
          <a:xfrm>
            <a:off x="31377" y="1524000"/>
            <a:ext cx="381000" cy="5055860"/>
          </a:xfrm>
          <a:prstGeom prst="rect">
            <a:avLst/>
          </a:prstGeom>
          <a:solidFill>
            <a:srgbClr val="12609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 b="1">
              <a:solidFill>
                <a:srgbClr val="FFFFFF"/>
              </a:solidFill>
              <a:latin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187734917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withGroup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withGroup">
                            <p:stCondLst>
                              <p:cond delay="9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withGroup">
                            <p:stCondLst>
                              <p:cond delay="12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withGroup">
                            <p:stCondLst>
                              <p:cond delay="14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withGroup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/>
          <p:cNvSpPr>
            <a:spLocks noGrp="1"/>
          </p:cNvSpPr>
          <p:nvPr>
            <p:ph type="title"/>
          </p:nvPr>
        </p:nvSpPr>
        <p:spPr>
          <a:xfrm>
            <a:off x="381000" y="3790"/>
            <a:ext cx="8762188" cy="1367810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US" sz="2800" b="1" dirty="0"/>
              <a:t>Leveraging and Managing to take Advantage of the Multiple </a:t>
            </a:r>
            <a:r>
              <a:rPr lang="en-US" sz="2800" b="1" dirty="0" smtClean="0"/>
              <a:t>Detection Methods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84062643"/>
              </p:ext>
            </p:extLst>
          </p:nvPr>
        </p:nvGraphicFramePr>
        <p:xfrm>
          <a:off x="703686" y="2743200"/>
          <a:ext cx="7924800" cy="3733800"/>
        </p:xfrm>
        <a:graphic>
          <a:graphicData uri="http://schemas.openxmlformats.org/drawingml/2006/table">
            <a:tbl>
              <a:tblPr/>
              <a:tblGrid>
                <a:gridCol w="3200400"/>
                <a:gridCol w="990600"/>
                <a:gridCol w="914400"/>
                <a:gridCol w="914400"/>
                <a:gridCol w="914400"/>
                <a:gridCol w="990600"/>
              </a:tblGrid>
              <a:tr h="72476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b="1" spc="0" dirty="0">
                        <a:latin typeface="Arial Narrow"/>
                        <a:ea typeface="Times New Roman"/>
                        <a:cs typeface="Ari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spc="0" dirty="0">
                          <a:latin typeface="Arial Narrow"/>
                          <a:ea typeface="Times New Roman"/>
                          <a:cs typeface="Arial"/>
                        </a:rPr>
                        <a:t>Static</a:t>
                      </a:r>
                      <a:endParaRPr lang="en-US" sz="1400" b="1" spc="-25" dirty="0">
                        <a:latin typeface="Arial"/>
                        <a:ea typeface="Times New Roman"/>
                        <a:cs typeface="Times New Roman"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spc="0" dirty="0">
                          <a:latin typeface="Arial Narrow"/>
                          <a:ea typeface="Times New Roman"/>
                          <a:cs typeface="Arial"/>
                        </a:rPr>
                        <a:t>Code</a:t>
                      </a:r>
                      <a:endParaRPr lang="en-US" sz="1400" b="1" spc="-25" dirty="0">
                        <a:latin typeface="Arial"/>
                        <a:ea typeface="Times New Roman"/>
                        <a:cs typeface="Times New Roman"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spc="0" dirty="0">
                          <a:latin typeface="Arial Narrow"/>
                          <a:ea typeface="Times New Roman"/>
                          <a:cs typeface="Arial"/>
                        </a:rPr>
                        <a:t>Analysis</a:t>
                      </a:r>
                      <a:endParaRPr lang="en-US" sz="1400" b="1" spc="-25" dirty="0"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spc="0" dirty="0">
                          <a:latin typeface="Arial Narrow"/>
                          <a:ea typeface="Times New Roman"/>
                          <a:cs typeface="Arial"/>
                        </a:rPr>
                        <a:t>Penetration</a:t>
                      </a:r>
                      <a:endParaRPr lang="en-US" sz="1400" b="1" spc="-25" dirty="0">
                        <a:latin typeface="Arial"/>
                        <a:ea typeface="Times New Roman"/>
                        <a:cs typeface="Times New Roman"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spc="0" dirty="0">
                          <a:latin typeface="Arial Narrow"/>
                          <a:ea typeface="Times New Roman"/>
                          <a:cs typeface="Arial"/>
                        </a:rPr>
                        <a:t>Test</a:t>
                      </a:r>
                      <a:endParaRPr lang="en-US" sz="1400" b="1" spc="-25" dirty="0"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spc="0" dirty="0">
                          <a:latin typeface="Arial Narrow"/>
                          <a:ea typeface="Times New Roman"/>
                          <a:cs typeface="Arial"/>
                        </a:rPr>
                        <a:t>Data</a:t>
                      </a:r>
                      <a:endParaRPr lang="en-US" sz="1400" b="1" spc="-25" dirty="0">
                        <a:latin typeface="Arial"/>
                        <a:ea typeface="Times New Roman"/>
                        <a:cs typeface="Times New Roman"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spc="0" dirty="0">
                          <a:latin typeface="Arial Narrow"/>
                          <a:ea typeface="Times New Roman"/>
                          <a:cs typeface="Arial"/>
                        </a:rPr>
                        <a:t>Security</a:t>
                      </a:r>
                      <a:endParaRPr lang="en-US" sz="1400" b="1" spc="-25" dirty="0">
                        <a:latin typeface="Arial"/>
                        <a:ea typeface="Times New Roman"/>
                        <a:cs typeface="Times New Roman"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spc="0" dirty="0">
                          <a:latin typeface="Arial Narrow"/>
                          <a:ea typeface="Times New Roman"/>
                          <a:cs typeface="Arial"/>
                        </a:rPr>
                        <a:t>Analysis</a:t>
                      </a:r>
                      <a:endParaRPr lang="en-US" sz="1400" b="1" spc="-25" dirty="0"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spc="0">
                          <a:latin typeface="Arial Narrow"/>
                          <a:ea typeface="Times New Roman"/>
                          <a:cs typeface="Arial"/>
                        </a:rPr>
                        <a:t>Code</a:t>
                      </a:r>
                      <a:endParaRPr lang="en-US" sz="1400" b="1" spc="-25">
                        <a:latin typeface="Arial"/>
                        <a:ea typeface="Times New Roman"/>
                        <a:cs typeface="Times New Roman"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spc="0">
                          <a:latin typeface="Arial Narrow"/>
                          <a:ea typeface="Times New Roman"/>
                          <a:cs typeface="Arial"/>
                        </a:rPr>
                        <a:t>Review</a:t>
                      </a:r>
                      <a:endParaRPr lang="en-US" sz="1400" b="1" spc="-25"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1" spc="0">
                          <a:latin typeface="Arial Narrow"/>
                          <a:ea typeface="Times New Roman"/>
                          <a:cs typeface="Arial"/>
                        </a:rPr>
                        <a:t>Architecture</a:t>
                      </a:r>
                      <a:endParaRPr lang="en-US" sz="1400" b="1" spc="-25">
                        <a:latin typeface="Arial"/>
                        <a:ea typeface="Times New Roman"/>
                        <a:cs typeface="Times New Roman"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1" spc="0">
                          <a:latin typeface="Arial Narrow"/>
                          <a:ea typeface="Times New Roman"/>
                          <a:cs typeface="Arial"/>
                        </a:rPr>
                        <a:t>Risk</a:t>
                      </a:r>
                      <a:endParaRPr lang="en-US" sz="1400" b="1" spc="-25">
                        <a:latin typeface="Arial"/>
                        <a:ea typeface="Times New Roman"/>
                        <a:cs typeface="Times New Roman"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1" spc="0">
                          <a:latin typeface="Arial Narrow"/>
                          <a:ea typeface="Times New Roman"/>
                          <a:cs typeface="Arial"/>
                        </a:rPr>
                        <a:t>Analysis</a:t>
                      </a:r>
                      <a:endParaRPr lang="en-US" sz="1400" b="1" spc="-25"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0904"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spc="0" dirty="0">
                          <a:latin typeface="Arial Narrow"/>
                          <a:ea typeface="Times New Roman"/>
                          <a:cs typeface="Arial"/>
                        </a:rPr>
                        <a:t>Cross-Site Scripting (XSS)</a:t>
                      </a:r>
                      <a:endParaRPr lang="en-US" sz="1400" b="1" spc="-25" dirty="0"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spc="0">
                          <a:latin typeface="Arial Narrow"/>
                          <a:ea typeface="Times New Roman"/>
                          <a:cs typeface="Arial"/>
                        </a:rPr>
                        <a:t>X</a:t>
                      </a:r>
                      <a:endParaRPr lang="en-US" sz="1400" b="1" spc="-25"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spc="0">
                          <a:latin typeface="Arial Narrow"/>
                          <a:ea typeface="Times New Roman"/>
                          <a:cs typeface="Arial"/>
                        </a:rPr>
                        <a:t>X</a:t>
                      </a:r>
                      <a:endParaRPr lang="en-US" sz="1400" b="1" spc="-25"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b="1" spc="0" dirty="0">
                        <a:latin typeface="Arial Narrow"/>
                        <a:ea typeface="Times New Roman"/>
                        <a:cs typeface="Ari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spc="0">
                          <a:latin typeface="Arial Narrow"/>
                          <a:ea typeface="Times New Roman"/>
                          <a:cs typeface="Arial"/>
                        </a:rPr>
                        <a:t>X</a:t>
                      </a:r>
                      <a:endParaRPr lang="en-US" sz="1400" b="1" spc="-25"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b="1" spc="-25"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0904"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spc="0" dirty="0">
                          <a:latin typeface="Arial Narrow"/>
                          <a:ea typeface="Times New Roman"/>
                          <a:cs typeface="Arial"/>
                        </a:rPr>
                        <a:t>SQL Injection</a:t>
                      </a:r>
                      <a:endParaRPr lang="en-US" sz="1400" b="1" spc="-25" dirty="0"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spc="0">
                          <a:latin typeface="Arial Narrow"/>
                          <a:ea typeface="Times New Roman"/>
                          <a:cs typeface="Arial"/>
                        </a:rPr>
                        <a:t>X</a:t>
                      </a:r>
                      <a:endParaRPr lang="en-US" sz="1400" b="1" spc="-25"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spc="0" dirty="0">
                          <a:latin typeface="Arial Narrow"/>
                          <a:ea typeface="Times New Roman"/>
                          <a:cs typeface="Arial"/>
                        </a:rPr>
                        <a:t>X</a:t>
                      </a:r>
                      <a:endParaRPr lang="en-US" sz="1400" b="1" spc="-25" dirty="0"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b="1" spc="0">
                        <a:latin typeface="Arial Narrow"/>
                        <a:ea typeface="Times New Roman"/>
                        <a:cs typeface="Ari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spc="0" dirty="0">
                          <a:latin typeface="Arial Narrow"/>
                          <a:ea typeface="Times New Roman"/>
                          <a:cs typeface="Arial"/>
                        </a:rPr>
                        <a:t>X</a:t>
                      </a:r>
                      <a:endParaRPr lang="en-US" sz="1400" b="1" spc="-25" dirty="0"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b="1" spc="-25"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0904"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spc="0" dirty="0">
                          <a:latin typeface="Arial Narrow"/>
                          <a:ea typeface="Times New Roman"/>
                          <a:cs typeface="Arial"/>
                        </a:rPr>
                        <a:t>Insufficient Authorization Controls</a:t>
                      </a:r>
                      <a:endParaRPr lang="en-US" sz="1400" b="1" spc="-25" dirty="0"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b="1" spc="0">
                        <a:latin typeface="Arial Narrow"/>
                        <a:ea typeface="Times New Roman"/>
                        <a:cs typeface="Ari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spc="0">
                          <a:latin typeface="Arial Narrow"/>
                          <a:ea typeface="Times New Roman"/>
                          <a:cs typeface="Arial"/>
                        </a:rPr>
                        <a:t>X</a:t>
                      </a:r>
                      <a:endParaRPr lang="en-US" sz="1400" b="1" spc="-25"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spc="0" dirty="0">
                          <a:latin typeface="Arial Narrow"/>
                          <a:ea typeface="Times New Roman"/>
                          <a:cs typeface="Arial"/>
                        </a:rPr>
                        <a:t>X</a:t>
                      </a:r>
                      <a:endParaRPr lang="en-US" sz="1400" b="1" spc="-25" dirty="0"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spc="0" dirty="0">
                          <a:latin typeface="Arial Narrow"/>
                          <a:ea typeface="Times New Roman"/>
                          <a:cs typeface="Arial"/>
                        </a:rPr>
                        <a:t>X</a:t>
                      </a:r>
                      <a:endParaRPr lang="en-US" sz="1400" b="1" spc="-25" dirty="0"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1" spc="0" dirty="0">
                          <a:latin typeface="Arial Narrow"/>
                          <a:ea typeface="Times New Roman"/>
                          <a:cs typeface="Arial"/>
                        </a:rPr>
                        <a:t>X</a:t>
                      </a:r>
                      <a:endParaRPr lang="en-US" sz="1400" b="1" spc="-25" dirty="0"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0904"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spc="0" dirty="0">
                          <a:latin typeface="Arial Narrow"/>
                          <a:ea typeface="Times New Roman"/>
                          <a:cs typeface="Arial"/>
                        </a:rPr>
                        <a:t>Broken Authentication and Session Management</a:t>
                      </a:r>
                      <a:endParaRPr lang="en-US" sz="1400" b="1" spc="-25" dirty="0"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b="1" spc="0">
                        <a:latin typeface="Arial Narrow"/>
                        <a:ea typeface="Times New Roman"/>
                        <a:cs typeface="Ari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spc="0">
                          <a:latin typeface="Arial Narrow"/>
                          <a:ea typeface="Times New Roman"/>
                          <a:cs typeface="Arial"/>
                        </a:rPr>
                        <a:t>X</a:t>
                      </a:r>
                      <a:endParaRPr lang="en-US" sz="1400" b="1" spc="-25"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spc="0" dirty="0">
                          <a:latin typeface="Arial Narrow"/>
                          <a:ea typeface="Times New Roman"/>
                          <a:cs typeface="Arial"/>
                        </a:rPr>
                        <a:t>X</a:t>
                      </a:r>
                      <a:endParaRPr lang="en-US" sz="1400" b="1" spc="-25" dirty="0"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spc="0">
                          <a:latin typeface="Arial Narrow"/>
                          <a:ea typeface="Times New Roman"/>
                          <a:cs typeface="Arial"/>
                        </a:rPr>
                        <a:t>X</a:t>
                      </a:r>
                      <a:endParaRPr lang="en-US" sz="1400" b="1" spc="-25"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1" spc="0" dirty="0">
                          <a:latin typeface="Arial Narrow"/>
                          <a:ea typeface="Times New Roman"/>
                          <a:cs typeface="Arial"/>
                        </a:rPr>
                        <a:t>X</a:t>
                      </a:r>
                      <a:endParaRPr lang="en-US" sz="1400" b="1" spc="-25" dirty="0"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0904"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spc="0" dirty="0">
                          <a:latin typeface="Arial Narrow"/>
                          <a:ea typeface="Times New Roman"/>
                          <a:cs typeface="Arial"/>
                        </a:rPr>
                        <a:t>Information Leakage</a:t>
                      </a:r>
                      <a:endParaRPr lang="en-US" sz="1400" b="1" spc="-25" dirty="0"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b="1" spc="0" dirty="0">
                        <a:latin typeface="Arial Narrow"/>
                        <a:ea typeface="Times New Roman"/>
                        <a:cs typeface="Ari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spc="0">
                          <a:latin typeface="Arial Narrow"/>
                          <a:ea typeface="Times New Roman"/>
                          <a:cs typeface="Arial"/>
                        </a:rPr>
                        <a:t>X</a:t>
                      </a:r>
                      <a:endParaRPr lang="en-US" sz="1400" b="1" spc="-25"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spc="0" dirty="0">
                          <a:latin typeface="Arial Narrow"/>
                          <a:ea typeface="Times New Roman"/>
                          <a:cs typeface="Arial"/>
                        </a:rPr>
                        <a:t>X</a:t>
                      </a:r>
                      <a:endParaRPr lang="en-US" sz="1400" b="1" spc="-25" dirty="0"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b="1" spc="0">
                        <a:latin typeface="Arial Narrow"/>
                        <a:ea typeface="Times New Roman"/>
                        <a:cs typeface="Ari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1" spc="0" dirty="0">
                          <a:latin typeface="Arial Narrow"/>
                          <a:ea typeface="Times New Roman"/>
                          <a:cs typeface="Arial"/>
                        </a:rPr>
                        <a:t>X</a:t>
                      </a:r>
                      <a:endParaRPr lang="en-US" sz="1400" b="1" spc="-25" dirty="0"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0904"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spc="0">
                          <a:latin typeface="Arial Narrow"/>
                          <a:ea typeface="Times New Roman"/>
                          <a:cs typeface="Arial"/>
                        </a:rPr>
                        <a:t>Improper Error Handling</a:t>
                      </a:r>
                      <a:endParaRPr lang="en-US" sz="1400" b="1" spc="-25"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spc="0" dirty="0">
                          <a:latin typeface="Arial Narrow"/>
                          <a:ea typeface="Times New Roman"/>
                          <a:cs typeface="Arial"/>
                        </a:rPr>
                        <a:t>X</a:t>
                      </a:r>
                      <a:endParaRPr lang="en-US" sz="1400" b="1" spc="-25" dirty="0"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b="1" spc="0" dirty="0">
                        <a:latin typeface="Arial Narrow"/>
                        <a:ea typeface="Times New Roman"/>
                        <a:cs typeface="Ari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b="1" spc="0">
                        <a:latin typeface="Arial Narrow"/>
                        <a:ea typeface="Times New Roman"/>
                        <a:cs typeface="Ari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b="1" spc="0" dirty="0">
                        <a:latin typeface="Arial Narrow"/>
                        <a:ea typeface="Times New Roman"/>
                        <a:cs typeface="Ari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b="1" spc="-25"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0904"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spc="0">
                          <a:latin typeface="Arial Narrow"/>
                          <a:ea typeface="Times New Roman"/>
                          <a:cs typeface="Arial"/>
                        </a:rPr>
                        <a:t>Insecure Use of Cryptography</a:t>
                      </a:r>
                      <a:endParaRPr lang="en-US" sz="1400" b="1" spc="-25"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b="1" spc="0">
                        <a:latin typeface="Arial Narrow"/>
                        <a:ea typeface="Times New Roman"/>
                        <a:cs typeface="Ari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spc="0" dirty="0">
                          <a:latin typeface="Arial Narrow"/>
                          <a:ea typeface="Times New Roman"/>
                          <a:cs typeface="Arial"/>
                        </a:rPr>
                        <a:t>X</a:t>
                      </a:r>
                      <a:endParaRPr lang="en-US" sz="1400" b="1" spc="-25" dirty="0"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b="1" spc="0" dirty="0">
                        <a:latin typeface="Arial Narrow"/>
                        <a:ea typeface="Times New Roman"/>
                        <a:cs typeface="Ari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spc="0" dirty="0">
                          <a:latin typeface="Arial Narrow"/>
                          <a:ea typeface="Times New Roman"/>
                          <a:cs typeface="Arial"/>
                        </a:rPr>
                        <a:t>X</a:t>
                      </a:r>
                      <a:endParaRPr lang="en-US" sz="1400" b="1" spc="-25" dirty="0"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1" spc="0" dirty="0">
                          <a:latin typeface="Arial Narrow"/>
                          <a:ea typeface="Times New Roman"/>
                          <a:cs typeface="Arial"/>
                        </a:rPr>
                        <a:t>X</a:t>
                      </a:r>
                      <a:endParaRPr lang="en-US" sz="1400" b="1" spc="-25" dirty="0"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0904"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spc="0">
                          <a:latin typeface="Arial Narrow"/>
                          <a:ea typeface="Times New Roman"/>
                          <a:cs typeface="Arial"/>
                        </a:rPr>
                        <a:t>Cross Site Request Forgery (CSRF)</a:t>
                      </a:r>
                      <a:endParaRPr lang="en-US" sz="1400" b="1" spc="-25"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b="1" spc="0">
                        <a:latin typeface="Arial Narrow"/>
                        <a:ea typeface="Times New Roman"/>
                        <a:cs typeface="Ari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spc="0">
                          <a:latin typeface="Arial Narrow"/>
                          <a:ea typeface="Times New Roman"/>
                          <a:cs typeface="Arial"/>
                        </a:rPr>
                        <a:t>X</a:t>
                      </a:r>
                      <a:endParaRPr lang="en-US" sz="1400" b="1" spc="-25"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b="1" spc="0" dirty="0">
                        <a:latin typeface="Arial Narrow"/>
                        <a:ea typeface="Times New Roman"/>
                        <a:cs typeface="Ari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spc="0" dirty="0">
                          <a:latin typeface="Arial Narrow"/>
                          <a:ea typeface="Times New Roman"/>
                          <a:cs typeface="Arial"/>
                        </a:rPr>
                        <a:t>X</a:t>
                      </a:r>
                      <a:endParaRPr lang="en-US" sz="1400" b="1" spc="-25" dirty="0"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b="1" spc="-25" dirty="0"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0904"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spc="0">
                          <a:latin typeface="Arial Narrow"/>
                          <a:ea typeface="Times New Roman"/>
                          <a:cs typeface="Arial"/>
                        </a:rPr>
                        <a:t>Denial of Service</a:t>
                      </a:r>
                      <a:endParaRPr lang="en-US" sz="1400" b="1" spc="-25"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spc="0">
                          <a:latin typeface="Arial Narrow"/>
                          <a:ea typeface="Times New Roman"/>
                          <a:cs typeface="Arial"/>
                        </a:rPr>
                        <a:t>X</a:t>
                      </a:r>
                      <a:endParaRPr lang="en-US" sz="1400" b="1" spc="-25"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spc="0">
                          <a:latin typeface="Arial Narrow"/>
                          <a:ea typeface="Times New Roman"/>
                          <a:cs typeface="Arial"/>
                        </a:rPr>
                        <a:t>X</a:t>
                      </a:r>
                      <a:endParaRPr lang="en-US" sz="1400" b="1" spc="-25"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spc="0">
                          <a:latin typeface="Arial Narrow"/>
                          <a:ea typeface="Times New Roman"/>
                          <a:cs typeface="Arial"/>
                        </a:rPr>
                        <a:t>X</a:t>
                      </a:r>
                      <a:endParaRPr lang="en-US" sz="1400" b="1" spc="-25"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b="1" spc="0" dirty="0">
                        <a:latin typeface="Arial Narrow"/>
                        <a:ea typeface="Times New Roman"/>
                        <a:cs typeface="Ari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1" spc="0" dirty="0">
                          <a:latin typeface="Arial Narrow"/>
                          <a:ea typeface="Times New Roman"/>
                          <a:cs typeface="Arial"/>
                        </a:rPr>
                        <a:t>X</a:t>
                      </a:r>
                      <a:endParaRPr lang="en-US" sz="1400" b="1" spc="-25" dirty="0"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0904"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1" spc="0">
                          <a:latin typeface="Arial Narrow"/>
                          <a:ea typeface="Times New Roman"/>
                          <a:cs typeface="Arial"/>
                        </a:rPr>
                        <a:t>Poor Coding Practices</a:t>
                      </a:r>
                      <a:endParaRPr lang="en-US" sz="1400" b="1" spc="-25"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1" spc="0">
                          <a:latin typeface="Arial Narrow"/>
                          <a:ea typeface="Times New Roman"/>
                          <a:cs typeface="Arial"/>
                        </a:rPr>
                        <a:t>X</a:t>
                      </a:r>
                      <a:endParaRPr lang="en-US" sz="1400" b="1" spc="-25"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b="1" spc="-25"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b="1" spc="-25"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1" spc="0">
                          <a:latin typeface="Arial Narrow"/>
                          <a:ea typeface="Times New Roman"/>
                          <a:cs typeface="Arial"/>
                        </a:rPr>
                        <a:t>X</a:t>
                      </a:r>
                      <a:endParaRPr lang="en-US" sz="1400" b="1" spc="-25"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b="1" spc="-25" dirty="0"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632856" y="1371600"/>
            <a:ext cx="8534400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defTabSz="914400" fontAlgn="base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06188"/>
              </a:buClr>
              <a:buSzPct val="80000"/>
              <a:buFont typeface="Wingdings" pitchFamily="2" charset="2"/>
              <a:buChar char="n"/>
              <a:defRPr/>
            </a:pPr>
            <a:r>
              <a:rPr lang="en-US" sz="2400" b="1" kern="0" dirty="0">
                <a:solidFill>
                  <a:srgbClr val="000000"/>
                </a:solidFill>
                <a:latin typeface="Tahoma"/>
                <a:cs typeface="Arial" charset="0"/>
              </a:rPr>
              <a:t>Different </a:t>
            </a:r>
            <a:r>
              <a:rPr lang="en-US" sz="2400" b="1" kern="0" dirty="0" smtClean="0">
                <a:solidFill>
                  <a:srgbClr val="000000"/>
                </a:solidFill>
                <a:latin typeface="Tahoma"/>
                <a:cs typeface="Arial" charset="0"/>
              </a:rPr>
              <a:t>assessment methods are </a:t>
            </a:r>
            <a:r>
              <a:rPr lang="en-US" sz="2400" b="1" kern="0" dirty="0">
                <a:solidFill>
                  <a:srgbClr val="000000"/>
                </a:solidFill>
                <a:latin typeface="Tahoma"/>
                <a:cs typeface="Arial" charset="0"/>
              </a:rPr>
              <a:t>effective at finding different types of weaknesses</a:t>
            </a:r>
          </a:p>
          <a:p>
            <a:pPr marL="342900" indent="-342900" defTabSz="914400" fontAlgn="base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06188"/>
              </a:buClr>
              <a:buSzPct val="80000"/>
              <a:buFont typeface="Wingdings" pitchFamily="2" charset="2"/>
              <a:buChar char="n"/>
              <a:defRPr/>
            </a:pPr>
            <a:r>
              <a:rPr lang="en-US" sz="2400" b="1" kern="0" dirty="0">
                <a:solidFill>
                  <a:srgbClr val="000000"/>
                </a:solidFill>
                <a:latin typeface="Tahoma"/>
                <a:cs typeface="Arial" charset="0"/>
              </a:rPr>
              <a:t>Some are good at finding the cause and some at finding the effect</a:t>
            </a:r>
          </a:p>
        </p:txBody>
      </p:sp>
    </p:spTree>
    <p:extLst>
      <p:ext uri="{BB962C8B-B14F-4D97-AF65-F5344CB8AC3E}">
        <p14:creationId xmlns:p14="http://schemas.microsoft.com/office/powerpoint/2010/main" val="2832054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plate_2013">
  <a:themeElements>
    <a:clrScheme name="MITRE Corporate Colors">
      <a:dk1>
        <a:sysClr val="windowText" lastClr="000000"/>
      </a:dk1>
      <a:lt1>
        <a:sysClr val="window" lastClr="FFFFFF"/>
      </a:lt1>
      <a:dk2>
        <a:srgbClr val="005F9E"/>
      </a:dk2>
      <a:lt2>
        <a:srgbClr val="FFFFFF"/>
      </a:lt2>
      <a:accent1>
        <a:srgbClr val="00B3DC"/>
      </a:accent1>
      <a:accent2>
        <a:srgbClr val="F7901E"/>
      </a:accent2>
      <a:accent3>
        <a:srgbClr val="FFE23C"/>
      </a:accent3>
      <a:accent4>
        <a:srgbClr val="C1CD23"/>
      </a:accent4>
      <a:accent5>
        <a:srgbClr val="C6401D"/>
      </a:accent5>
      <a:accent6>
        <a:srgbClr val="FFFFFF"/>
      </a:accent6>
      <a:hlink>
        <a:srgbClr val="005F9E"/>
      </a:hlink>
      <a:folHlink>
        <a:srgbClr val="800080"/>
      </a:folHlink>
    </a:clrScheme>
    <a:fontScheme name="MITRE Corporate 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6350">
          <a:solidFill>
            <a:schemeClr val="tx1">
              <a:lumMod val="50000"/>
              <a:lumOff val="50000"/>
            </a:schemeClr>
          </a:solidFill>
        </a:ln>
      </a:spPr>
      <a:bodyPr rtlCol="0" anchor="ctr"/>
      <a:lstStyle>
        <a:defPPr algn="ctr">
          <a:defRPr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spcAft>
            <a:spcPts val="600"/>
          </a:spcAft>
          <a:defRPr sz="1600">
            <a:ea typeface="Verdana" pitchFamily="34" charset="0"/>
            <a:cs typeface="Verdana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13134</TotalTime>
  <Words>948</Words>
  <Application>Microsoft Office PowerPoint</Application>
  <PresentationFormat>On-screen Show (4:3)</PresentationFormat>
  <Paragraphs>330</Paragraphs>
  <Slides>28</Slides>
  <Notes>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29" baseType="lpstr">
      <vt:lpstr>template_2013</vt:lpstr>
      <vt:lpstr>CWE version 3.0 (moving beyond software)</vt:lpstr>
      <vt:lpstr>PowerPoint Presentation</vt:lpstr>
      <vt:lpstr>Assurance – Managing Weaknesses</vt:lpstr>
      <vt:lpstr>PowerPoint Presentation</vt:lpstr>
      <vt:lpstr>Prioritizing by Technical Impacts: CWE’s Common Consequences</vt:lpstr>
      <vt:lpstr>PowerPoint Presentation</vt:lpstr>
      <vt:lpstr>PowerPoint Presentation</vt:lpstr>
      <vt:lpstr>Assurance &amp; the Systems Dev. Life-Cycle…</vt:lpstr>
      <vt:lpstr>Leveraging and Managing to take Advantage of the Multiple Detection Methods</vt:lpstr>
      <vt:lpstr>Technical Impacts – Common Consequences</vt:lpstr>
      <vt:lpstr>New Detection Methods Launched Feb 17</vt:lpstr>
      <vt:lpstr>PowerPoint Presentation</vt:lpstr>
      <vt:lpstr>PowerPoint Presentation</vt:lpstr>
      <vt:lpstr>PowerPoint Presentation</vt:lpstr>
      <vt:lpstr>Assurance on the Management of Weaknesses</vt:lpstr>
      <vt:lpstr>PowerPoint Presentation</vt:lpstr>
      <vt:lpstr>PowerPoint Presentation</vt:lpstr>
      <vt:lpstr>Many Capabilities Support the Mission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>The MITRE Corporation</Company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Software Assurance and How It Is Related to PPPs and DT&amp;E</dc:title>
  <dc:subject/>
  <dc:creator/>
  <cp:keywords/>
  <dc:description/>
  <cp:lastModifiedBy>Cory Casanave [18538]</cp:lastModifiedBy>
  <cp:revision>254</cp:revision>
  <cp:lastPrinted>2014-05-04T22:54:36Z</cp:lastPrinted>
  <dcterms:created xsi:type="dcterms:W3CDTF">2013-05-28T11:51:18Z</dcterms:created>
  <dcterms:modified xsi:type="dcterms:W3CDTF">2014-06-17T18:13:29Z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NewReviewCycle">
    <vt:lpwstr/>
  </property>
</Properties>
</file>